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59" r:id="rId4"/>
    <p:sldId id="261" r:id="rId5"/>
    <p:sldId id="260" r:id="rId6"/>
    <p:sldId id="258" r:id="rId7"/>
    <p:sldId id="263" r:id="rId8"/>
    <p:sldId id="262" r:id="rId9"/>
    <p:sldId id="264" r:id="rId10"/>
    <p:sldId id="265" r:id="rId11"/>
    <p:sldId id="266" r:id="rId12"/>
    <p:sldId id="267" r:id="rId1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26" autoAdjust="0"/>
    <p:restoredTop sz="94671" autoAdjust="0"/>
  </p:normalViewPr>
  <p:slideViewPr>
    <p:cSldViewPr>
      <p:cViewPr varScale="1">
        <p:scale>
          <a:sx n="42" d="100"/>
          <a:sy n="42" d="100"/>
        </p:scale>
        <p:origin x="798" y="5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8" name="Titolo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it-IT" smtClean="0"/>
              <a:t>Fare clic per modificare lo stile del titolo</a:t>
            </a:r>
            <a:endParaRPr kumimoji="0" lang="en-US"/>
          </a:p>
        </p:txBody>
      </p:sp>
      <p:sp>
        <p:nvSpPr>
          <p:cNvPr id="28" name="Segnaposto data 27"/>
          <p:cNvSpPr>
            <a:spLocks noGrp="1"/>
          </p:cNvSpPr>
          <p:nvPr>
            <p:ph type="dt" sz="half" idx="10"/>
          </p:nvPr>
        </p:nvSpPr>
        <p:spPr/>
        <p:txBody>
          <a:bodyPr/>
          <a:lstStyle/>
          <a:p>
            <a:fld id="{03812C1E-FC95-4AD2-A541-9C1E8D39D43C}" type="datetimeFigureOut">
              <a:rPr lang="it-IT" smtClean="0"/>
              <a:t>09/12/2014</a:t>
            </a:fld>
            <a:endParaRPr lang="it-IT"/>
          </a:p>
        </p:txBody>
      </p:sp>
      <p:sp>
        <p:nvSpPr>
          <p:cNvPr id="17" name="Segnaposto piè di pagina 16"/>
          <p:cNvSpPr>
            <a:spLocks noGrp="1"/>
          </p:cNvSpPr>
          <p:nvPr>
            <p:ph type="ftr" sz="quarter" idx="11"/>
          </p:nvPr>
        </p:nvSpPr>
        <p:spPr/>
        <p:txBody>
          <a:bodyPr/>
          <a:lstStyle/>
          <a:p>
            <a:endParaRPr lang="it-IT"/>
          </a:p>
        </p:txBody>
      </p:sp>
      <p:sp>
        <p:nvSpPr>
          <p:cNvPr id="29" name="Segnaposto numero diapositiva 28"/>
          <p:cNvSpPr>
            <a:spLocks noGrp="1"/>
          </p:cNvSpPr>
          <p:nvPr>
            <p:ph type="sldNum" sz="quarter" idx="12"/>
          </p:nvPr>
        </p:nvSpPr>
        <p:spPr/>
        <p:txBody>
          <a:bodyPr/>
          <a:lstStyle/>
          <a:p>
            <a:fld id="{3DC8B554-F2E9-43C3-AE04-A8A48918026A}" type="slidenum">
              <a:rPr lang="it-IT" smtClean="0"/>
              <a:t>‹N›</a:t>
            </a:fld>
            <a:endParaRPr lang="it-IT"/>
          </a:p>
        </p:txBody>
      </p:sp>
      <p:sp>
        <p:nvSpPr>
          <p:cNvPr id="9" name="Sottotitolo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03812C1E-FC95-4AD2-A541-9C1E8D39D43C}" type="datetimeFigureOut">
              <a:rPr lang="it-IT" smtClean="0"/>
              <a:t>09/12/2014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DC8B554-F2E9-43C3-AE04-A8A48918026A}"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03812C1E-FC95-4AD2-A541-9C1E8D39D43C}" type="datetimeFigureOut">
              <a:rPr lang="it-IT" smtClean="0"/>
              <a:t>09/12/2014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DC8B554-F2E9-43C3-AE04-A8A48918026A}" type="slidenum">
              <a:rPr lang="it-IT" smtClean="0"/>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03812C1E-FC95-4AD2-A541-9C1E8D39D43C}" type="datetimeFigureOut">
              <a:rPr lang="it-IT" smtClean="0"/>
              <a:t>09/12/2014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DC8B554-F2E9-43C3-AE04-A8A48918026A}" type="slidenum">
              <a:rPr lang="it-IT" smtClean="0"/>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3">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p>
            <a:fld id="{03812C1E-FC95-4AD2-A541-9C1E8D39D43C}" type="datetimeFigureOut">
              <a:rPr lang="it-IT" smtClean="0"/>
              <a:t>09/12/2014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a:xfrm>
            <a:off x="7924800" y="6416675"/>
            <a:ext cx="762000" cy="365125"/>
          </a:xfrm>
        </p:spPr>
        <p:txBody>
          <a:bodyPr/>
          <a:lstStyle/>
          <a:p>
            <a:fld id="{3DC8B554-F2E9-43C3-AE04-A8A48918026A}" type="slidenum">
              <a:rPr lang="it-IT" smtClean="0"/>
              <a:t>‹N›</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fld id="{03812C1E-FC95-4AD2-A541-9C1E8D39D43C}" type="datetimeFigureOut">
              <a:rPr lang="it-IT" smtClean="0"/>
              <a:t>09/12/2014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DC8B554-F2E9-43C3-AE04-A8A48918026A}"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8229600" cy="1143000"/>
          </a:xfrm>
        </p:spPr>
        <p:txBody>
          <a:bodyPr anchor="ctr"/>
          <a:lstStyle>
            <a:lvl1pPr>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5" name="Segnaposto contenuto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p>
            <a:fld id="{03812C1E-FC95-4AD2-A541-9C1E8D39D43C}" type="datetimeFigureOut">
              <a:rPr lang="it-IT" smtClean="0"/>
              <a:t>09/12/2014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3DC8B554-F2E9-43C3-AE04-A8A48918026A}"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data 2"/>
          <p:cNvSpPr>
            <a:spLocks noGrp="1"/>
          </p:cNvSpPr>
          <p:nvPr>
            <p:ph type="dt" sz="half" idx="10"/>
          </p:nvPr>
        </p:nvSpPr>
        <p:spPr/>
        <p:txBody>
          <a:bodyPr/>
          <a:lstStyle/>
          <a:p>
            <a:fld id="{03812C1E-FC95-4AD2-A541-9C1E8D39D43C}" type="datetimeFigureOut">
              <a:rPr lang="it-IT" smtClean="0"/>
              <a:t>09/12/2014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3DC8B554-F2E9-43C3-AE04-A8A48918026A}"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3812C1E-FC95-4AD2-A541-9C1E8D39D43C}" type="datetimeFigureOut">
              <a:rPr lang="it-IT" smtClean="0"/>
              <a:t>09/12/2014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3DC8B554-F2E9-43C3-AE04-A8A48918026A}"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fld id="{03812C1E-FC95-4AD2-A541-9C1E8D39D43C}" type="datetimeFigureOut">
              <a:rPr lang="it-IT" smtClean="0"/>
              <a:t>09/12/2014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DC8B554-F2E9-43C3-AE04-A8A48918026A}" type="slidenum">
              <a:rPr lang="it-IT" smtClean="0"/>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it-IT" smtClean="0"/>
              <a:t>Fare clic per modificare lo stile del titolo</a:t>
            </a:r>
            <a:endParaRPr kumimoji="0" lang="en-US"/>
          </a:p>
        </p:txBody>
      </p:sp>
      <p:sp>
        <p:nvSpPr>
          <p:cNvPr id="3" name="Segnaposto immagine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it-IT" smtClean="0">
                <a:solidFill>
                  <a:schemeClr val="lt1"/>
                </a:solidFill>
                <a:latin typeface="+mn-lt"/>
                <a:ea typeface="+mn-ea"/>
                <a:cs typeface="+mn-cs"/>
              </a:rPr>
              <a:t>Fare clic sull'icona per inserire un'immagine</a:t>
            </a:r>
            <a:endParaRPr kumimoji="0" lang="en-US" dirty="0">
              <a:solidFill>
                <a:schemeClr val="lt1"/>
              </a:solidFill>
              <a:latin typeface="+mn-lt"/>
              <a:ea typeface="+mn-ea"/>
              <a:cs typeface="+mn-cs"/>
            </a:endParaRPr>
          </a:p>
        </p:txBody>
      </p:sp>
      <p:sp>
        <p:nvSpPr>
          <p:cNvPr id="4" name="Segnaposto testo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
        <p:nvSpPr>
          <p:cNvPr id="5" name="Segnaposto data 4"/>
          <p:cNvSpPr>
            <a:spLocks noGrp="1"/>
          </p:cNvSpPr>
          <p:nvPr>
            <p:ph type="dt" sz="half" idx="10"/>
          </p:nvPr>
        </p:nvSpPr>
        <p:spPr/>
        <p:txBody>
          <a:bodyPr/>
          <a:lstStyle/>
          <a:p>
            <a:fld id="{03812C1E-FC95-4AD2-A541-9C1E8D39D43C}" type="datetimeFigureOut">
              <a:rPr lang="it-IT" smtClean="0"/>
              <a:t>09/12/2014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DC8B554-F2E9-43C3-AE04-A8A48918026A}" type="slidenum">
              <a:rPr lang="it-IT" smtClean="0"/>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Segnaposto titolo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4" name="Segnaposto data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03812C1E-FC95-4AD2-A541-9C1E8D39D43C}" type="datetimeFigureOut">
              <a:rPr lang="it-IT" smtClean="0"/>
              <a:t>09/12/2014</a:t>
            </a:fld>
            <a:endParaRPr lang="it-IT"/>
          </a:p>
        </p:txBody>
      </p:sp>
      <p:sp>
        <p:nvSpPr>
          <p:cNvPr id="3" name="Segnaposto piè di pagina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it-IT"/>
          </a:p>
        </p:txBody>
      </p:sp>
      <p:sp>
        <p:nvSpPr>
          <p:cNvPr id="23" name="Segnaposto numero diapositiva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3DC8B554-F2E9-43C3-AE04-A8A48918026A}" type="slidenum">
              <a:rPr lang="it-IT" smtClean="0"/>
              <a:t>‹N›</a:t>
            </a:fld>
            <a:endParaRPr lang="it-IT"/>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avi"/><Relationship Id="rId1" Type="http://schemas.openxmlformats.org/officeDocument/2006/relationships/video" Target="NULL" TargetMode="Externa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4">
            <a:extLst>
              <a:ext uri="{28A0092B-C50C-407E-A947-70E740481C1C}">
                <a14:useLocalDpi xmlns:a14="http://schemas.microsoft.com/office/drawing/2010/main" val="0"/>
              </a:ext>
            </a:extLst>
          </a:blip>
          <a:srcRect b="31275"/>
          <a:stretch/>
        </p:blipFill>
        <p:spPr>
          <a:xfrm>
            <a:off x="1547664" y="476672"/>
            <a:ext cx="5688632" cy="5496679"/>
          </a:xfrm>
          <a:prstGeom prst="rect">
            <a:avLst/>
          </a:prstGeom>
          <a:ln>
            <a:noFill/>
          </a:ln>
          <a:effectLst>
            <a:softEdge rad="112500"/>
          </a:effectLst>
        </p:spPr>
      </p:pic>
      <p:pic>
        <p:nvPicPr>
          <p:cNvPr id="3" name="John Lennon - Imagine - Lyrics.mp3">
            <a:hlinkClick r:id="" action="ppaction://media"/>
          </p:cNvPr>
          <p:cNvPicPr>
            <a:picLocks noChangeAspect="1"/>
          </p:cNvPicPr>
          <p:nvPr>
            <a:audioFile r:link="rId1"/>
            <p:extLst>
              <p:ext uri="{DAA4B4D4-6D71-4841-9C94-3DE7FCFB9230}">
                <p14:media xmlns:p14="http://schemas.microsoft.com/office/powerpoint/2010/main" r:embed="rId2">
                  <p14:trim st="1000" end="90140.6654"/>
                  <p14:fade out="4000"/>
                </p14:media>
              </p:ext>
            </p:extLst>
          </p:nvPr>
        </p:nvPicPr>
        <p:blipFill>
          <a:blip r:embed="rId5"/>
          <a:stretch>
            <a:fillRect/>
          </a:stretch>
        </p:blipFill>
        <p:spPr>
          <a:xfrm>
            <a:off x="7740352" y="5668551"/>
            <a:ext cx="609600" cy="609600"/>
          </a:xfrm>
          <a:prstGeom prst="rect">
            <a:avLst/>
          </a:prstGeom>
        </p:spPr>
      </p:pic>
    </p:spTree>
    <p:extLst>
      <p:ext uri="{BB962C8B-B14F-4D97-AF65-F5344CB8AC3E}">
        <p14:creationId xmlns:p14="http://schemas.microsoft.com/office/powerpoint/2010/main" val="1072804134"/>
      </p:ext>
    </p:extLst>
  </p:cSld>
  <p:clrMapOvr>
    <a:masterClrMapping/>
  </p:clrMapOvr>
  <mc:AlternateContent xmlns:mc="http://schemas.openxmlformats.org/markup-compatibility/2006" xmlns:p14="http://schemas.microsoft.com/office/powerpoint/2010/main">
    <mc:Choice Requires="p14">
      <p:transition spd="slow" p14:dur="2000" advClick="0" advTm="1500">
        <p14:honeycomb/>
      </p:transition>
    </mc:Choice>
    <mc:Fallback xmlns="">
      <p:transition spd="slow" advClick="0" advTm="1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extLst>
              <a:ext uri="{28A0092B-C50C-407E-A947-70E740481C1C}">
                <a14:useLocalDpi xmlns:a14="http://schemas.microsoft.com/office/drawing/2010/main" val="0"/>
              </a:ext>
            </a:extLst>
          </a:blip>
          <a:srcRect l="6208"/>
          <a:stretch/>
        </p:blipFill>
        <p:spPr>
          <a:xfrm>
            <a:off x="50938" y="346223"/>
            <a:ext cx="5233748" cy="2885145"/>
          </a:xfrm>
          <a:prstGeom prst="rect">
            <a:avLst/>
          </a:prstGeom>
          <a:ln>
            <a:noFill/>
          </a:ln>
          <a:effectLst>
            <a:softEdge rad="112500"/>
          </a:effectLst>
        </p:spPr>
      </p:pic>
      <p:pic>
        <p:nvPicPr>
          <p:cNvPr id="6" name="Immagine 5"/>
          <p:cNvPicPr>
            <a:picLocks noChangeAspect="1"/>
          </p:cNvPicPr>
          <p:nvPr/>
        </p:nvPicPr>
        <p:blipFill rotWithShape="1">
          <a:blip r:embed="rId3">
            <a:extLst>
              <a:ext uri="{28A0092B-C50C-407E-A947-70E740481C1C}">
                <a14:useLocalDpi xmlns:a14="http://schemas.microsoft.com/office/drawing/2010/main" val="0"/>
              </a:ext>
            </a:extLst>
          </a:blip>
          <a:srcRect l="7979"/>
          <a:stretch/>
        </p:blipFill>
        <p:spPr>
          <a:xfrm>
            <a:off x="79716" y="3697863"/>
            <a:ext cx="5272912" cy="2860451"/>
          </a:xfrm>
          <a:prstGeom prst="rect">
            <a:avLst/>
          </a:prstGeom>
          <a:ln>
            <a:noFill/>
          </a:ln>
          <a:effectLst>
            <a:softEdge rad="112500"/>
          </a:effectLst>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7781" y="358264"/>
            <a:ext cx="4303178" cy="6200050"/>
          </a:xfrm>
          <a:prstGeom prst="rect">
            <a:avLst/>
          </a:prstGeom>
          <a:ln>
            <a:noFill/>
          </a:ln>
          <a:effectLst>
            <a:softEdge rad="112500"/>
          </a:effectLst>
        </p:spPr>
      </p:pic>
    </p:spTree>
    <p:extLst>
      <p:ext uri="{BB962C8B-B14F-4D97-AF65-F5344CB8AC3E}">
        <p14:creationId xmlns:p14="http://schemas.microsoft.com/office/powerpoint/2010/main" val="311512265"/>
      </p:ext>
    </p:extLst>
  </p:cSld>
  <p:clrMapOvr>
    <a:masterClrMapping/>
  </p:clrMapOvr>
  <mc:AlternateContent xmlns:mc="http://schemas.openxmlformats.org/markup-compatibility/2006" xmlns:p14="http://schemas.microsoft.com/office/powerpoint/2010/main">
    <mc:Choice Requires="p14">
      <p:transition spd="slow" p14:dur="1100" advClick="0" advTm="1000">
        <p14:switch dir="r"/>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500"/>
                                        <p:tgtEl>
                                          <p:spTgt spid="5"/>
                                        </p:tgtEl>
                                      </p:cBhvr>
                                    </p:animEffect>
                                  </p:childTnLst>
                                </p:cTn>
                              </p:par>
                            </p:childTnLst>
                          </p:cTn>
                        </p:par>
                        <p:par>
                          <p:cTn id="8" fill="hold">
                            <p:stCondLst>
                              <p:cond delay="3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3500"/>
                                        <p:tgtEl>
                                          <p:spTgt spid="6"/>
                                        </p:tgtEl>
                                      </p:cBhvr>
                                    </p:animEffect>
                                  </p:childTnLst>
                                </p:cTn>
                              </p:par>
                            </p:childTnLst>
                          </p:cTn>
                        </p:par>
                        <p:par>
                          <p:cTn id="12" fill="hold">
                            <p:stCondLst>
                              <p:cond delay="7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3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O ALLA VIOLENZA SULLE DONNE.avi">
            <a:hlinkClick r:id="" action="ppaction://media"/>
          </p:cNvPr>
          <p:cNvPicPr>
            <a:picLocks noChangeAspect="1"/>
          </p:cNvPicPr>
          <p:nvPr>
            <a:videoFile r:link="rId1"/>
            <p:extLst>
              <p:ext uri="{DAA4B4D4-6D71-4841-9C94-3DE7FCFB9230}">
                <p14:media xmlns:p14="http://schemas.microsoft.com/office/powerpoint/2010/main" r:embed="rId2">
                  <p14:trim end="9765.4321"/>
                </p14:media>
              </p:ext>
            </p:extLst>
          </p:nvPr>
        </p:nvPicPr>
        <p:blipFill>
          <a:blip r:embed="rId4"/>
          <a:stretch>
            <a:fillRect/>
          </a:stretch>
        </p:blipFill>
        <p:spPr>
          <a:xfrm>
            <a:off x="0" y="476672"/>
            <a:ext cx="9144000" cy="5143500"/>
          </a:xfrm>
          <a:prstGeom prst="rect">
            <a:avLst/>
          </a:prstGeom>
        </p:spPr>
      </p:pic>
    </p:spTree>
    <p:extLst>
      <p:ext uri="{BB962C8B-B14F-4D97-AF65-F5344CB8AC3E}">
        <p14:creationId xmlns:p14="http://schemas.microsoft.com/office/powerpoint/2010/main" val="3203227767"/>
      </p:ext>
    </p:extLst>
  </p:cSld>
  <p:clrMapOvr>
    <a:masterClrMapping/>
  </p:clrMapOvr>
  <mc:AlternateContent xmlns:mc="http://schemas.openxmlformats.org/markup-compatibility/2006" xmlns:p14="http://schemas.microsoft.com/office/powerpoint/2010/main">
    <mc:Choice Requires="p14">
      <p:transition spd="slow" p14:dur="1400" advClick="0" advTm="1000">
        <p14:doors dir="vert"/>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945" y="620688"/>
            <a:ext cx="9067055" cy="5440233"/>
          </a:xfrm>
          <a:prstGeom prst="rect">
            <a:avLst/>
          </a:prstGeom>
          <a:ln>
            <a:noFill/>
          </a:ln>
          <a:effectLst>
            <a:softEdge rad="112500"/>
          </a:effectLst>
        </p:spPr>
      </p:pic>
    </p:spTree>
    <p:extLst>
      <p:ext uri="{BB962C8B-B14F-4D97-AF65-F5344CB8AC3E}">
        <p14:creationId xmlns:p14="http://schemas.microsoft.com/office/powerpoint/2010/main" val="1223991030"/>
      </p:ext>
    </p:extLst>
  </p:cSld>
  <p:clrMapOvr>
    <a:masterClrMapping/>
  </p:clrMapOvr>
  <mc:AlternateContent xmlns:mc="http://schemas.openxmlformats.org/markup-compatibility/2006" xmlns:p14="http://schemas.microsoft.com/office/powerpoint/2010/main">
    <mc:Choice Requires="p14">
      <p:transition spd="slow" p14:dur="800" advClick="0" advTm="1000">
        <p14:flythrough/>
      </p:transition>
    </mc:Choice>
    <mc:Fallback xmlns="">
      <p:transition spd="slow" advClick="0" advTm="1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61232" y="145797"/>
            <a:ext cx="7740352" cy="2554545"/>
          </a:xfrm>
          <a:prstGeom prst="rect">
            <a:avLst/>
          </a:prstGeom>
          <a:noFill/>
        </p:spPr>
        <p:txBody>
          <a:bodyPr wrap="square" rtlCol="0">
            <a:spAutoFit/>
          </a:bodyPr>
          <a:lstStyle/>
          <a:p>
            <a:r>
              <a:rPr lang="it-IT" sz="4000" dirty="0" smtClean="0">
                <a:solidFill>
                  <a:schemeClr val="bg1"/>
                </a:solidFill>
                <a:latin typeface="Freestyle Script" panose="030804020302050B0404" pitchFamily="66" charset="0"/>
              </a:rPr>
              <a:t>Si occupa un posto in un cinema, in un teatro, in un treno, in biblioteca o a scuola, per lasciare un segno della nostra presenza…</a:t>
            </a:r>
          </a:p>
          <a:p>
            <a:r>
              <a:rPr lang="it-IT" sz="4000" dirty="0" smtClean="0">
                <a:solidFill>
                  <a:schemeClr val="bg1"/>
                </a:solidFill>
                <a:latin typeface="Freestyle Script" panose="030804020302050B0404" pitchFamily="66" charset="0"/>
              </a:rPr>
              <a:t> </a:t>
            </a:r>
            <a:endParaRPr lang="it-IT" sz="4000" dirty="0">
              <a:solidFill>
                <a:schemeClr val="bg1"/>
              </a:solidFill>
              <a:latin typeface="Freestyle Script" panose="030804020302050B0404" pitchFamily="66" charset="0"/>
            </a:endParaRPr>
          </a:p>
        </p:txBody>
      </p:sp>
      <p:pic>
        <p:nvPicPr>
          <p:cNvPr id="12" name="Immagine 11"/>
          <p:cNvPicPr>
            <a:picLocks noChangeAspect="1"/>
          </p:cNvPicPr>
          <p:nvPr/>
        </p:nvPicPr>
        <p:blipFill rotWithShape="1">
          <a:blip r:embed="rId2" cstate="print">
            <a:extLst>
              <a:ext uri="{28A0092B-C50C-407E-A947-70E740481C1C}">
                <a14:useLocalDpi xmlns:a14="http://schemas.microsoft.com/office/drawing/2010/main" val="0"/>
              </a:ext>
            </a:extLst>
          </a:blip>
          <a:srcRect l="18181" t="16753" r="13869"/>
          <a:stretch/>
        </p:blipFill>
        <p:spPr>
          <a:xfrm>
            <a:off x="3838421" y="1423070"/>
            <a:ext cx="5285719" cy="4334971"/>
          </a:xfrm>
          <a:prstGeom prst="rect">
            <a:avLst/>
          </a:prstGeom>
          <a:ln>
            <a:noFill/>
          </a:ln>
          <a:effectLst>
            <a:softEdge rad="112500"/>
          </a:effectLst>
        </p:spPr>
      </p:pic>
      <p:pic>
        <p:nvPicPr>
          <p:cNvPr id="13" name="Immagin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1646339"/>
            <a:ext cx="4111702" cy="4111702"/>
          </a:xfrm>
          <a:prstGeom prst="rect">
            <a:avLst/>
          </a:prstGeom>
          <a:ln>
            <a:noFill/>
          </a:ln>
          <a:effectLst>
            <a:softEdge rad="112500"/>
          </a:effectLst>
        </p:spPr>
      </p:pic>
      <p:pic>
        <p:nvPicPr>
          <p:cNvPr id="14" name="Immagin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1408" y="1695102"/>
            <a:ext cx="3968984" cy="3968984"/>
          </a:xfrm>
          <a:prstGeom prst="rect">
            <a:avLst/>
          </a:prstGeom>
          <a:ln>
            <a:noFill/>
          </a:ln>
          <a:effectLst>
            <a:softEdge rad="112500"/>
          </a:effectLst>
        </p:spPr>
      </p:pic>
      <p:pic>
        <p:nvPicPr>
          <p:cNvPr id="15" name="Immagin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832" y="1543526"/>
            <a:ext cx="4120560" cy="4120560"/>
          </a:xfrm>
          <a:prstGeom prst="rect">
            <a:avLst/>
          </a:prstGeom>
          <a:ln>
            <a:noFill/>
          </a:ln>
          <a:effectLst>
            <a:softEdge rad="112500"/>
          </a:effectLst>
        </p:spPr>
      </p:pic>
      <p:pic>
        <p:nvPicPr>
          <p:cNvPr id="16" name="Immagin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5976" y="1695102"/>
            <a:ext cx="3954876" cy="3946755"/>
          </a:xfrm>
          <a:prstGeom prst="rect">
            <a:avLst/>
          </a:prstGeom>
          <a:ln>
            <a:noFill/>
          </a:ln>
          <a:effectLst>
            <a:softEdge rad="112500"/>
          </a:effectLst>
        </p:spPr>
      </p:pic>
    </p:spTree>
    <p:extLst>
      <p:ext uri="{BB962C8B-B14F-4D97-AF65-F5344CB8AC3E}">
        <p14:creationId xmlns:p14="http://schemas.microsoft.com/office/powerpoint/2010/main" val="3007769239"/>
      </p:ext>
    </p:extLst>
  </p:cSld>
  <p:clrMapOvr>
    <a:masterClrMapping/>
  </p:clrMapOvr>
  <mc:AlternateContent xmlns:mc="http://schemas.openxmlformats.org/markup-compatibility/2006" xmlns:p14="http://schemas.microsoft.com/office/powerpoint/2010/main">
    <mc:Choice Requires="p14">
      <p:transition spd="slow" p14:dur="3000" advClick="0" advTm="1000">
        <p14:shred/>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childTnLst>
                                </p:cTn>
                              </p:par>
                            </p:childTnLst>
                          </p:cTn>
                        </p:par>
                        <p:par>
                          <p:cTn id="8" fill="hold">
                            <p:stCondLst>
                              <p:cond delay="1500"/>
                            </p:stCondLst>
                            <p:childTnLst>
                              <p:par>
                                <p:cTn id="9" presetID="10" presetClass="exit" presetSubtype="0" fill="hold" nodeType="afterEffect">
                                  <p:stCondLst>
                                    <p:cond delay="0"/>
                                  </p:stCondLst>
                                  <p:childTnLst>
                                    <p:animEffect transition="out" filter="fade">
                                      <p:cBhvr>
                                        <p:cTn id="10" dur="1500"/>
                                        <p:tgtEl>
                                          <p:spTgt spid="12"/>
                                        </p:tgtEl>
                                      </p:cBhvr>
                                    </p:animEffect>
                                    <p:set>
                                      <p:cBhvr>
                                        <p:cTn id="11" dur="1" fill="hold">
                                          <p:stCondLst>
                                            <p:cond delay="1499"/>
                                          </p:stCondLst>
                                        </p:cTn>
                                        <p:tgtEl>
                                          <p:spTgt spid="12"/>
                                        </p:tgtEl>
                                        <p:attrNameLst>
                                          <p:attrName>style.visibility</p:attrName>
                                        </p:attrNameLst>
                                      </p:cBhvr>
                                      <p:to>
                                        <p:strVal val="hidden"/>
                                      </p:to>
                                    </p:se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500"/>
                                        <p:tgtEl>
                                          <p:spTgt spid="13"/>
                                        </p:tgtEl>
                                      </p:cBhvr>
                                    </p:animEffect>
                                  </p:childTnLst>
                                </p:cTn>
                              </p:par>
                            </p:childTnLst>
                          </p:cTn>
                        </p:par>
                        <p:par>
                          <p:cTn id="16" fill="hold">
                            <p:stCondLst>
                              <p:cond delay="4500"/>
                            </p:stCondLst>
                            <p:childTnLst>
                              <p:par>
                                <p:cTn id="17" presetID="10" presetClass="exit" presetSubtype="0" fill="hold" nodeType="afterEffect">
                                  <p:stCondLst>
                                    <p:cond delay="0"/>
                                  </p:stCondLst>
                                  <p:childTnLst>
                                    <p:animEffect transition="out" filter="fade">
                                      <p:cBhvr>
                                        <p:cTn id="18" dur="1500"/>
                                        <p:tgtEl>
                                          <p:spTgt spid="13"/>
                                        </p:tgtEl>
                                      </p:cBhvr>
                                    </p:animEffect>
                                    <p:set>
                                      <p:cBhvr>
                                        <p:cTn id="19" dur="1" fill="hold">
                                          <p:stCondLst>
                                            <p:cond delay="1499"/>
                                          </p:stCondLst>
                                        </p:cTn>
                                        <p:tgtEl>
                                          <p:spTgt spid="13"/>
                                        </p:tgtEl>
                                        <p:attrNameLst>
                                          <p:attrName>style.visibility</p:attrName>
                                        </p:attrNameLst>
                                      </p:cBhvr>
                                      <p:to>
                                        <p:strVal val="hidden"/>
                                      </p:to>
                                    </p:se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500"/>
                                        <p:tgtEl>
                                          <p:spTgt spid="14"/>
                                        </p:tgtEl>
                                      </p:cBhvr>
                                    </p:animEffect>
                                  </p:childTnLst>
                                </p:cTn>
                              </p:par>
                            </p:childTnLst>
                          </p:cTn>
                        </p:par>
                        <p:par>
                          <p:cTn id="24" fill="hold">
                            <p:stCondLst>
                              <p:cond delay="7500"/>
                            </p:stCondLst>
                            <p:childTnLst>
                              <p:par>
                                <p:cTn id="25" presetID="10" presetClass="exit" presetSubtype="0" fill="hold" nodeType="afterEffect">
                                  <p:stCondLst>
                                    <p:cond delay="0"/>
                                  </p:stCondLst>
                                  <p:childTnLst>
                                    <p:animEffect transition="out" filter="fade">
                                      <p:cBhvr>
                                        <p:cTn id="26" dur="1500"/>
                                        <p:tgtEl>
                                          <p:spTgt spid="14"/>
                                        </p:tgtEl>
                                      </p:cBhvr>
                                    </p:animEffect>
                                    <p:set>
                                      <p:cBhvr>
                                        <p:cTn id="27" dur="1" fill="hold">
                                          <p:stCondLst>
                                            <p:cond delay="1499"/>
                                          </p:stCondLst>
                                        </p:cTn>
                                        <p:tgtEl>
                                          <p:spTgt spid="14"/>
                                        </p:tgtEl>
                                        <p:attrNameLst>
                                          <p:attrName>style.visibility</p:attrName>
                                        </p:attrNameLst>
                                      </p:cBhvr>
                                      <p:to>
                                        <p:strVal val="hidden"/>
                                      </p:to>
                                    </p:set>
                                  </p:childTnLst>
                                </p:cTn>
                              </p:par>
                            </p:childTnLst>
                          </p:cTn>
                        </p:par>
                        <p:par>
                          <p:cTn id="28" fill="hold">
                            <p:stCondLst>
                              <p:cond delay="90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500"/>
                                        <p:tgtEl>
                                          <p:spTgt spid="15"/>
                                        </p:tgtEl>
                                      </p:cBhvr>
                                    </p:animEffect>
                                  </p:childTnLst>
                                </p:cTn>
                              </p:par>
                            </p:childTnLst>
                          </p:cTn>
                        </p:par>
                        <p:par>
                          <p:cTn id="32" fill="hold">
                            <p:stCondLst>
                              <p:cond delay="10500"/>
                            </p:stCondLst>
                            <p:childTnLst>
                              <p:par>
                                <p:cTn id="33" presetID="10" presetClass="exit" presetSubtype="0" fill="hold" nodeType="afterEffect">
                                  <p:stCondLst>
                                    <p:cond delay="0"/>
                                  </p:stCondLst>
                                  <p:childTnLst>
                                    <p:animEffect transition="out" filter="fade">
                                      <p:cBhvr>
                                        <p:cTn id="34" dur="1500"/>
                                        <p:tgtEl>
                                          <p:spTgt spid="15"/>
                                        </p:tgtEl>
                                      </p:cBhvr>
                                    </p:animEffect>
                                    <p:set>
                                      <p:cBhvr>
                                        <p:cTn id="35" dur="1" fill="hold">
                                          <p:stCondLst>
                                            <p:cond delay="1499"/>
                                          </p:stCondLst>
                                        </p:cTn>
                                        <p:tgtEl>
                                          <p:spTgt spid="15"/>
                                        </p:tgtEl>
                                        <p:attrNameLst>
                                          <p:attrName>style.visibility</p:attrName>
                                        </p:attrNameLst>
                                      </p:cBhvr>
                                      <p:to>
                                        <p:strVal val="hidden"/>
                                      </p:to>
                                    </p:set>
                                  </p:childTnLst>
                                </p:cTn>
                              </p:par>
                            </p:childTnLst>
                          </p:cTn>
                        </p:par>
                        <p:par>
                          <p:cTn id="36" fill="hold">
                            <p:stCondLst>
                              <p:cond delay="12000"/>
                            </p:stCondLst>
                            <p:childTnLst>
                              <p:par>
                                <p:cTn id="37" presetID="10" presetClass="entr" presetSubtype="0"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500"/>
                                        <p:tgtEl>
                                          <p:spTgt spid="16"/>
                                        </p:tgtEl>
                                      </p:cBhvr>
                                    </p:animEffect>
                                  </p:childTnLst>
                                </p:cTn>
                              </p:par>
                            </p:childTnLst>
                          </p:cTn>
                        </p:par>
                        <p:par>
                          <p:cTn id="40" fill="hold">
                            <p:stCondLst>
                              <p:cond delay="13500"/>
                            </p:stCondLst>
                            <p:childTnLst>
                              <p:par>
                                <p:cTn id="41" presetID="10" presetClass="exit" presetSubtype="0" fill="hold" nodeType="afterEffect">
                                  <p:stCondLst>
                                    <p:cond delay="0"/>
                                  </p:stCondLst>
                                  <p:childTnLst>
                                    <p:animEffect transition="out" filter="fade">
                                      <p:cBhvr>
                                        <p:cTn id="42" dur="1500"/>
                                        <p:tgtEl>
                                          <p:spTgt spid="16"/>
                                        </p:tgtEl>
                                      </p:cBhvr>
                                    </p:animEffect>
                                    <p:set>
                                      <p:cBhvr>
                                        <p:cTn id="43" dur="1" fill="hold">
                                          <p:stCondLst>
                                            <p:cond delay="1499"/>
                                          </p:stCondLst>
                                        </p:cTn>
                                        <p:tgtEl>
                                          <p:spTgt spid="16"/>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395536" y="116632"/>
            <a:ext cx="6192688" cy="6186309"/>
          </a:xfrm>
          <a:prstGeom prst="rect">
            <a:avLst/>
          </a:prstGeom>
          <a:noFill/>
        </p:spPr>
        <p:txBody>
          <a:bodyPr wrap="square" rtlCol="0">
            <a:spAutoFit/>
          </a:bodyPr>
          <a:lstStyle/>
          <a:p>
            <a:r>
              <a:rPr lang="it-IT" sz="4400" dirty="0" smtClean="0">
                <a:solidFill>
                  <a:schemeClr val="bg1"/>
                </a:solidFill>
                <a:latin typeface="Freestyle Script" panose="030804020302050B0404" pitchFamily="66" charset="0"/>
              </a:rPr>
              <a:t>Con un giornale, una borsa, una sciarpa, dei guanti o delle scarpe.</a:t>
            </a:r>
          </a:p>
          <a:p>
            <a:endParaRPr lang="it-IT" sz="4400" dirty="0">
              <a:solidFill>
                <a:schemeClr val="bg1"/>
              </a:solidFill>
              <a:latin typeface="Freestyle Script" panose="030804020302050B0404" pitchFamily="66" charset="0"/>
            </a:endParaRPr>
          </a:p>
          <a:p>
            <a:endParaRPr lang="it-IT" sz="4400" dirty="0" smtClean="0">
              <a:solidFill>
                <a:schemeClr val="bg1"/>
              </a:solidFill>
              <a:latin typeface="Freestyle Script" panose="030804020302050B0404" pitchFamily="66" charset="0"/>
            </a:endParaRPr>
          </a:p>
          <a:p>
            <a:endParaRPr lang="it-IT" sz="4400" dirty="0" smtClean="0">
              <a:solidFill>
                <a:schemeClr val="bg1"/>
              </a:solidFill>
              <a:latin typeface="Freestyle Script" panose="030804020302050B0404" pitchFamily="66" charset="0"/>
            </a:endParaRPr>
          </a:p>
          <a:p>
            <a:endParaRPr lang="it-IT" sz="4400" dirty="0">
              <a:solidFill>
                <a:schemeClr val="bg1"/>
              </a:solidFill>
              <a:latin typeface="Freestyle Script" panose="030804020302050B0404" pitchFamily="66" charset="0"/>
            </a:endParaRPr>
          </a:p>
          <a:p>
            <a:endParaRPr lang="it-IT" sz="4400" dirty="0" smtClean="0">
              <a:solidFill>
                <a:schemeClr val="bg1"/>
              </a:solidFill>
              <a:latin typeface="Freestyle Script" panose="030804020302050B0404" pitchFamily="66" charset="0"/>
            </a:endParaRPr>
          </a:p>
          <a:p>
            <a:endParaRPr lang="it-IT" sz="4400" dirty="0" smtClean="0">
              <a:solidFill>
                <a:schemeClr val="bg1"/>
              </a:solidFill>
              <a:latin typeface="Freestyle Script" panose="030804020302050B0404" pitchFamily="66" charset="0"/>
            </a:endParaRPr>
          </a:p>
          <a:p>
            <a:endParaRPr lang="it-IT" sz="4400" dirty="0" smtClean="0">
              <a:solidFill>
                <a:schemeClr val="bg1"/>
              </a:solidFill>
              <a:latin typeface="Freestyle Script" panose="030804020302050B0404" pitchFamily="66" charset="0"/>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4926" y="1511036"/>
            <a:ext cx="4223765" cy="36461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43" y="1988840"/>
            <a:ext cx="3168352" cy="4755499"/>
          </a:xfrm>
          <a:prstGeom prst="ellipse">
            <a:avLst/>
          </a:prstGeom>
          <a:ln>
            <a:noFill/>
          </a:ln>
          <a:effectLst>
            <a:softEdge rad="112500"/>
          </a:effectLst>
        </p:spPr>
      </p:pic>
    </p:spTree>
    <p:extLst>
      <p:ext uri="{BB962C8B-B14F-4D97-AF65-F5344CB8AC3E}">
        <p14:creationId xmlns:p14="http://schemas.microsoft.com/office/powerpoint/2010/main" val="2389086757"/>
      </p:ext>
    </p:extLst>
  </p:cSld>
  <p:clrMapOvr>
    <a:masterClrMapping/>
  </p:clrMapOvr>
  <p:transition spd="slow" advClick="0" advTm="1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250"/>
                                        <p:tgtEl>
                                          <p:spTgt spid="6"/>
                                        </p:tgtEl>
                                      </p:cBhvr>
                                    </p:animEffect>
                                  </p:childTnLst>
                                </p:cTn>
                              </p:par>
                            </p:childTnLst>
                          </p:cTn>
                        </p:par>
                        <p:par>
                          <p:cTn id="8" fill="hold">
                            <p:stCondLst>
                              <p:cond delay="225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par>
                          <p:cTn id="12" fill="hold">
                            <p:stCondLst>
                              <p:cond delay="425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548680"/>
            <a:ext cx="7200800" cy="4791805"/>
          </a:xfrm>
          <a:prstGeom prst="rect">
            <a:avLst/>
          </a:prstGeom>
          <a:ln>
            <a:noFill/>
          </a:ln>
          <a:effectLst>
            <a:reflection blurRad="6350" stA="52000" endA="300" endPos="35000" dir="5400000" sy="-100000" algn="bl" rotWithShape="0"/>
            <a:softEdge rad="112500"/>
          </a:effectLst>
        </p:spPr>
      </p:pic>
    </p:spTree>
    <p:extLst>
      <p:ext uri="{BB962C8B-B14F-4D97-AF65-F5344CB8AC3E}">
        <p14:creationId xmlns:p14="http://schemas.microsoft.com/office/powerpoint/2010/main" val="3888560168"/>
      </p:ext>
    </p:extLst>
  </p:cSld>
  <p:clrMapOvr>
    <a:masterClrMapping/>
  </p:clrMapOvr>
  <mc:AlternateContent xmlns:mc="http://schemas.openxmlformats.org/markup-compatibility/2006" xmlns:p14="http://schemas.microsoft.com/office/powerpoint/2010/main">
    <mc:Choice Requires="p14">
      <p:transition spd="slow" p14:dur="1400" advClick="0" advTm="1000">
        <p14:ripple/>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83243" y="1386097"/>
            <a:ext cx="4752528" cy="1938992"/>
          </a:xfrm>
          <a:prstGeom prst="rect">
            <a:avLst/>
          </a:prstGeom>
          <a:noFill/>
        </p:spPr>
        <p:txBody>
          <a:bodyPr wrap="square" rtlCol="0">
            <a:spAutoFit/>
          </a:bodyPr>
          <a:lstStyle/>
          <a:p>
            <a:r>
              <a:rPr lang="it-IT" sz="6000" dirty="0" smtClean="0">
                <a:solidFill>
                  <a:schemeClr val="bg1"/>
                </a:solidFill>
                <a:latin typeface="Freestyle Script" panose="030804020302050B0404" pitchFamily="66" charset="0"/>
              </a:rPr>
              <a:t>Quel posto è mio, tornerò ad occuparlo. </a:t>
            </a:r>
            <a:endParaRPr lang="it-IT" sz="6000" dirty="0">
              <a:solidFill>
                <a:schemeClr val="bg1"/>
              </a:solidFill>
              <a:latin typeface="Freestyle Script" panose="030804020302050B0404" pitchFamily="66" charset="0"/>
            </a:endParaRP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3404" y="404664"/>
            <a:ext cx="3798168" cy="56972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spTree>
    <p:extLst>
      <p:ext uri="{BB962C8B-B14F-4D97-AF65-F5344CB8AC3E}">
        <p14:creationId xmlns:p14="http://schemas.microsoft.com/office/powerpoint/2010/main" val="1400366603"/>
      </p:ext>
    </p:extLst>
  </p:cSld>
  <p:clrMapOvr>
    <a:masterClrMapping/>
  </p:clrMapOvr>
  <p:transition spd="slow" advClick="0" advTm="1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500"/>
                                        <p:tgtEl>
                                          <p:spTgt spid="4"/>
                                        </p:tgtEl>
                                      </p:cBhvr>
                                    </p:animEffect>
                                  </p:childTnLst>
                                </p:cTn>
                              </p:par>
                            </p:childTnLst>
                          </p:cTn>
                        </p:par>
                        <p:par>
                          <p:cTn id="8" fill="hold">
                            <p:stCondLst>
                              <p:cond delay="3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4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45260"/>
            <a:ext cx="7920880" cy="2062103"/>
          </a:xfrm>
          <a:prstGeom prst="rect">
            <a:avLst/>
          </a:prstGeom>
          <a:noFill/>
        </p:spPr>
        <p:txBody>
          <a:bodyPr wrap="square" rtlCol="0">
            <a:spAutoFit/>
          </a:bodyPr>
          <a:lstStyle/>
          <a:p>
            <a:r>
              <a:rPr lang="it-IT" sz="3200" dirty="0" smtClean="0">
                <a:solidFill>
                  <a:schemeClr val="bg1"/>
                </a:solidFill>
                <a:latin typeface="Freestyle Script" panose="030804020302050B0404" pitchFamily="66" charset="0"/>
              </a:rPr>
              <a:t>POSTO OCCUPATO è un’idea, un dolore, un pensiero, una reazione che ha cominciato a prendere forma man mano che i numeri crescevano e cresceva l’indignazione di fronte alla notizia dell’ennesima donna assassinata.</a:t>
            </a:r>
          </a:p>
        </p:txBody>
      </p:sp>
      <p:pic>
        <p:nvPicPr>
          <p:cNvPr id="7" name="Immagine 6"/>
          <p:cNvPicPr>
            <a:picLocks noChangeAspect="1"/>
          </p:cNvPicPr>
          <p:nvPr/>
        </p:nvPicPr>
        <p:blipFill rotWithShape="1">
          <a:blip r:embed="rId2">
            <a:extLst>
              <a:ext uri="{28A0092B-C50C-407E-A947-70E740481C1C}">
                <a14:useLocalDpi xmlns:a14="http://schemas.microsoft.com/office/drawing/2010/main" val="0"/>
              </a:ext>
            </a:extLst>
          </a:blip>
          <a:srcRect l="7411" t="11348" r="10124"/>
          <a:stretch/>
        </p:blipFill>
        <p:spPr>
          <a:xfrm>
            <a:off x="539552" y="1988839"/>
            <a:ext cx="7905778" cy="4469327"/>
          </a:xfrm>
          <a:prstGeom prst="rect">
            <a:avLst/>
          </a:prstGeom>
          <a:ln>
            <a:noFill/>
          </a:ln>
          <a:effectLst>
            <a:softEdge rad="112500"/>
          </a:effectLst>
        </p:spPr>
      </p:pic>
    </p:spTree>
    <p:extLst>
      <p:ext uri="{BB962C8B-B14F-4D97-AF65-F5344CB8AC3E}">
        <p14:creationId xmlns:p14="http://schemas.microsoft.com/office/powerpoint/2010/main" val="411116434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0"/>
                                        <p:tgtEl>
                                          <p:spTgt spid="4"/>
                                        </p:tgtEl>
                                      </p:cBhvr>
                                    </p:animEffect>
                                  </p:childTnLst>
                                </p:cTn>
                              </p:par>
                            </p:childTnLst>
                          </p:cTn>
                        </p:par>
                        <p:par>
                          <p:cTn id="8" fill="hold">
                            <p:stCondLst>
                              <p:cond delay="6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3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365581" cy="5572621"/>
          </a:xfrm>
          <a:prstGeom prst="rect">
            <a:avLst/>
          </a:prstGeom>
          <a:noFill/>
          <a:ln>
            <a:noFill/>
          </a:ln>
          <a:effectLst>
            <a:outerShdw dist="35921" dir="2700000" algn="ctr" rotWithShape="0">
              <a:schemeClr val="bg2"/>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6628087"/>
      </p:ext>
    </p:extLst>
  </p:cSld>
  <p:clrMapOvr>
    <a:masterClrMapping/>
  </p:clrMapOvr>
  <mc:AlternateContent xmlns:mc="http://schemas.openxmlformats.org/markup-compatibility/2006" xmlns:p14="http://schemas.microsoft.com/office/powerpoint/2010/main">
    <mc:Choice Requires="p14">
      <p:transition spd="slow" p14:dur="3900" advClick="0" advTm="1000">
        <p14:glitter pattern="hexago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3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63749" y="116632"/>
            <a:ext cx="5372347" cy="4832092"/>
          </a:xfrm>
          <a:prstGeom prst="rect">
            <a:avLst/>
          </a:prstGeom>
          <a:noFill/>
        </p:spPr>
        <p:txBody>
          <a:bodyPr wrap="square" rtlCol="0">
            <a:spAutoFit/>
          </a:bodyPr>
          <a:lstStyle/>
          <a:p>
            <a:r>
              <a:rPr lang="it-IT" sz="3600" dirty="0" smtClean="0">
                <a:solidFill>
                  <a:schemeClr val="bg1"/>
                </a:solidFill>
                <a:latin typeface="Freestyle Script" panose="030804020302050B0404" pitchFamily="66" charset="0"/>
              </a:rPr>
              <a:t>Ciascuna di quelle donne, prima che un marito, un ex, un amante, uno sconosciuto decidesse di porre fine alla sua vita, occupava un posto, al cinema, sul tram, a scuola, nella società.</a:t>
            </a:r>
          </a:p>
          <a:p>
            <a:endParaRPr lang="it-IT" sz="3200" dirty="0">
              <a:solidFill>
                <a:schemeClr val="bg1"/>
              </a:solidFill>
              <a:latin typeface="Freestyle Script" panose="030804020302050B0404" pitchFamily="66" charset="0"/>
            </a:endParaRPr>
          </a:p>
          <a:p>
            <a:endParaRPr lang="it-IT" sz="3200" dirty="0" smtClean="0">
              <a:solidFill>
                <a:schemeClr val="bg1"/>
              </a:solidFill>
              <a:latin typeface="Freestyle Script" panose="030804020302050B0404" pitchFamily="66" charset="0"/>
            </a:endParaRPr>
          </a:p>
          <a:p>
            <a:endParaRPr lang="it-IT" sz="3200" dirty="0">
              <a:solidFill>
                <a:schemeClr val="bg1"/>
              </a:solidFill>
              <a:latin typeface="Freestyle Script" panose="030804020302050B0404" pitchFamily="66" charset="0"/>
            </a:endParaRPr>
          </a:p>
          <a:p>
            <a:endParaRPr lang="it-IT" sz="3200" dirty="0" smtClean="0">
              <a:solidFill>
                <a:schemeClr val="bg1"/>
              </a:solidFill>
              <a:latin typeface="Freestyle Script" panose="030804020302050B0404" pitchFamily="66" charset="0"/>
            </a:endParaRPr>
          </a:p>
        </p:txBody>
      </p:sp>
      <p:pic>
        <p:nvPicPr>
          <p:cNvPr id="6" name="Immagine 5"/>
          <p:cNvPicPr>
            <a:picLocks noChangeAspect="1"/>
          </p:cNvPicPr>
          <p:nvPr/>
        </p:nvPicPr>
        <p:blipFill rotWithShape="1">
          <a:blip r:embed="rId2">
            <a:extLst>
              <a:ext uri="{28A0092B-C50C-407E-A947-70E740481C1C}">
                <a14:useLocalDpi xmlns:a14="http://schemas.microsoft.com/office/drawing/2010/main" val="0"/>
              </a:ext>
            </a:extLst>
          </a:blip>
          <a:srcRect l="13011" r="20105"/>
          <a:stretch/>
        </p:blipFill>
        <p:spPr>
          <a:xfrm>
            <a:off x="2843808" y="2312963"/>
            <a:ext cx="6021675" cy="4545037"/>
          </a:xfrm>
          <a:prstGeom prst="rect">
            <a:avLst/>
          </a:prstGeom>
          <a:ln>
            <a:noFill/>
          </a:ln>
          <a:effectLst>
            <a:softEdge rad="112500"/>
          </a:effectLst>
        </p:spPr>
      </p:pic>
    </p:spTree>
    <p:extLst>
      <p:ext uri="{BB962C8B-B14F-4D97-AF65-F5344CB8AC3E}">
        <p14:creationId xmlns:p14="http://schemas.microsoft.com/office/powerpoint/2010/main" val="583248829"/>
      </p:ext>
    </p:extLst>
  </p:cSld>
  <p:clrMapOvr>
    <a:masterClrMapping/>
  </p:clrMapOvr>
  <mc:AlternateContent xmlns:mc="http://schemas.openxmlformats.org/markup-compatibility/2006" xmlns:p14="http://schemas.microsoft.com/office/powerpoint/2010/main">
    <mc:Choice Requires="p14">
      <p:transition spd="slow" p14:dur="1750" advClick="0" advTm="1000">
        <p14:gallery dir="l"/>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r="4326"/>
          <a:stretch/>
        </p:blipFill>
        <p:spPr>
          <a:xfrm>
            <a:off x="4131858" y="1629157"/>
            <a:ext cx="5012142" cy="3857625"/>
          </a:xfrm>
          <a:prstGeom prst="rect">
            <a:avLst/>
          </a:prstGeom>
          <a:ln>
            <a:noFill/>
          </a:ln>
          <a:effectLst>
            <a:softEdge rad="112500"/>
          </a:effectLst>
        </p:spPr>
      </p:pic>
      <p:sp>
        <p:nvSpPr>
          <p:cNvPr id="3" name="Segnaposto contenuto 2"/>
          <p:cNvSpPr>
            <a:spLocks noGrp="1"/>
          </p:cNvSpPr>
          <p:nvPr>
            <p:ph idx="1"/>
          </p:nvPr>
        </p:nvSpPr>
        <p:spPr>
          <a:xfrm>
            <a:off x="-13142" y="25121"/>
            <a:ext cx="4441125" cy="4709160"/>
          </a:xfrm>
        </p:spPr>
        <p:txBody>
          <a:bodyPr>
            <a:noAutofit/>
          </a:bodyPr>
          <a:lstStyle/>
          <a:p>
            <a:pPr marL="137160" indent="0">
              <a:buNone/>
            </a:pPr>
            <a:r>
              <a:rPr lang="it-IT" sz="3600" dirty="0">
                <a:solidFill>
                  <a:schemeClr val="bg1"/>
                </a:solidFill>
                <a:latin typeface="Freestyle Script" panose="030804020302050B0404" pitchFamily="66" charset="0"/>
              </a:rPr>
              <a:t>E noi quel posto vogliamo riservarlo a loro, affinché la quotidianità non lo sommerga, per simbolizzare un’assenza che avrebbe dovuto essere presenza se non ci fosse stato l’incrocio fatale con un uomo che ha manifestato la sua bestialità, ammantandola di un “amore” che altro non è che disprezzo. Con un definitivo e ultimo gesto per sancire un presunto diritto di proprietà.</a:t>
            </a:r>
          </a:p>
          <a:p>
            <a:endParaRPr lang="it-IT" sz="3600" dirty="0">
              <a:solidFill>
                <a:schemeClr val="bg1"/>
              </a:solidFill>
              <a:latin typeface="Freestyle Script" panose="030804020302050B0404" pitchFamily="66" charset="0"/>
            </a:endParaRPr>
          </a:p>
        </p:txBody>
      </p:sp>
    </p:spTree>
    <p:extLst>
      <p:ext uri="{BB962C8B-B14F-4D97-AF65-F5344CB8AC3E}">
        <p14:creationId xmlns:p14="http://schemas.microsoft.com/office/powerpoint/2010/main" val="3007129358"/>
      </p:ext>
    </p:extLst>
  </p:cSld>
  <p:clrMapOvr>
    <a:masterClrMapping/>
  </p:clrMapOvr>
  <mc:AlternateContent xmlns:mc="http://schemas.openxmlformats.org/markup-compatibility/2006" xmlns:p14="http://schemas.microsoft.com/office/powerpoint/2010/main">
    <mc:Choice Requires="p14">
      <p:transition spd="slow" p14:dur="2000" advClick="0" advTm="1000">
        <p:wipe/>
      </p:transition>
    </mc:Choice>
    <mc:Fallback xmlns="">
      <p:transition spd="slow" advClick="0" advTm="1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3000"/>
                                        <p:tgtEl>
                                          <p:spTgt spid="3">
                                            <p:txEl>
                                              <p:pRg st="0" end="0"/>
                                            </p:txEl>
                                          </p:spTgt>
                                        </p:tgtEl>
                                      </p:cBhvr>
                                    </p:animEffect>
                                  </p:childTnLst>
                                </p:cTn>
                              </p:par>
                            </p:childTnLst>
                          </p:cTn>
                        </p:par>
                        <p:par>
                          <p:cTn id="8" fill="hold">
                            <p:stCondLst>
                              <p:cond delay="13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tice">
  <a:themeElements>
    <a:clrScheme name="Chiaro">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Vertice">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Vertic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250</TotalTime>
  <Words>202</Words>
  <Application>Microsoft Office PowerPoint</Application>
  <PresentationFormat>Presentazione su schermo (4:3)</PresentationFormat>
  <Paragraphs>14</Paragraphs>
  <Slides>12</Slides>
  <Notes>0</Notes>
  <HiddenSlides>0</HiddenSlides>
  <MMClips>2</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12</vt:i4>
      </vt:variant>
    </vt:vector>
  </HeadingPairs>
  <TitlesOfParts>
    <vt:vector size="19" baseType="lpstr">
      <vt:lpstr>Book Antiqua</vt:lpstr>
      <vt:lpstr>Freestyle Script</vt:lpstr>
      <vt:lpstr>Lucida Sans</vt:lpstr>
      <vt:lpstr>Wingdings</vt:lpstr>
      <vt:lpstr>Wingdings 2</vt:lpstr>
      <vt:lpstr>Wingdings 3</vt:lpstr>
      <vt:lpstr>Vertice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Arianna!</dc:creator>
  <cp:lastModifiedBy>Pc</cp:lastModifiedBy>
  <cp:revision>25</cp:revision>
  <dcterms:created xsi:type="dcterms:W3CDTF">2014-12-06T15:45:40Z</dcterms:created>
  <dcterms:modified xsi:type="dcterms:W3CDTF">2014-12-09T07:33:50Z</dcterms:modified>
</cp:coreProperties>
</file>