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256" r:id="rId2"/>
    <p:sldId id="257" r:id="rId3"/>
    <p:sldId id="308" r:id="rId4"/>
    <p:sldId id="309" r:id="rId5"/>
    <p:sldId id="311" r:id="rId6"/>
    <p:sldId id="314" r:id="rId7"/>
    <p:sldId id="313" r:id="rId8"/>
    <p:sldId id="312" r:id="rId9"/>
    <p:sldId id="310" r:id="rId10"/>
    <p:sldId id="305" r:id="rId11"/>
    <p:sldId id="307" r:id="rId12"/>
    <p:sldId id="306" r:id="rId13"/>
    <p:sldId id="290" r:id="rId14"/>
    <p:sldId id="291" r:id="rId15"/>
    <p:sldId id="301" r:id="rId16"/>
    <p:sldId id="292" r:id="rId17"/>
    <p:sldId id="293" r:id="rId18"/>
    <p:sldId id="300" r:id="rId19"/>
    <p:sldId id="299" r:id="rId20"/>
    <p:sldId id="298" r:id="rId21"/>
    <p:sldId id="297" r:id="rId22"/>
    <p:sldId id="296" r:id="rId23"/>
    <p:sldId id="295" r:id="rId24"/>
    <p:sldId id="294" r:id="rId25"/>
    <p:sldId id="302" r:id="rId26"/>
    <p:sldId id="303" r:id="rId27"/>
    <p:sldId id="304" r:id="rId28"/>
    <p:sldId id="281" r:id="rId29"/>
    <p:sldId id="284" r:id="rId30"/>
    <p:sldId id="319" r:id="rId31"/>
    <p:sldId id="282" r:id="rId32"/>
    <p:sldId id="285" r:id="rId33"/>
    <p:sldId id="286" r:id="rId34"/>
    <p:sldId id="288" r:id="rId35"/>
    <p:sldId id="263" r:id="rId36"/>
    <p:sldId id="264" r:id="rId37"/>
    <p:sldId id="268" r:id="rId38"/>
    <p:sldId id="269" r:id="rId39"/>
    <p:sldId id="274" r:id="rId40"/>
    <p:sldId id="276" r:id="rId41"/>
    <p:sldId id="289" r:id="rId42"/>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5A11"/>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7" y="-36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33420C8-3C31-4014-BDBA-80B86D77BD7A}" type="datetimeFigureOut">
              <a:rPr lang="it-IT"/>
              <a:pPr>
                <a:defRPr/>
              </a:pPr>
              <a:t>18/03/2012</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C6AE6BA-B323-4CD9-BC91-A7086770C83C}" type="slidenum">
              <a:rPr lang="it-IT"/>
              <a:pPr>
                <a:defRPr/>
              </a:pPr>
              <a:t>‹N›</a:t>
            </a:fld>
            <a:endParaRPr lang="it-IT"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egnaposto immagine diapositiva 1"/>
          <p:cNvSpPr>
            <a:spLocks noGrp="1" noRot="1" noChangeAspect="1"/>
          </p:cNvSpPr>
          <p:nvPr>
            <p:ph type="sldImg"/>
          </p:nvPr>
        </p:nvSpPr>
        <p:spPr bwMode="auto">
          <a:noFill/>
          <a:ln>
            <a:solidFill>
              <a:srgbClr val="000000"/>
            </a:solidFill>
            <a:miter lim="800000"/>
            <a:headEnd/>
            <a:tailEnd/>
          </a:ln>
        </p:spPr>
      </p:sp>
      <p:sp>
        <p:nvSpPr>
          <p:cNvPr id="6861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6861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2CF268-1410-416C-B8C6-97679E86AE93}" type="slidenum">
              <a:rPr lang="it-IT">
                <a:cs typeface="Arial" charset="0"/>
              </a:rPr>
              <a:pPr fontAlgn="base">
                <a:spcBef>
                  <a:spcPct val="0"/>
                </a:spcBef>
                <a:spcAft>
                  <a:spcPct val="0"/>
                </a:spcAft>
              </a:pPr>
              <a:t>41</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cxnSp>
        <p:nvCxnSpPr>
          <p:cNvPr id="4" name="Connettore 1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Connettore 1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e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28" name="Titolo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it-IT" smtClean="0"/>
              <a:t>Fare clic per modificare lo stile del titolo</a:t>
            </a:r>
            <a:endParaRPr lang="en-US"/>
          </a:p>
        </p:txBody>
      </p:sp>
      <p:sp>
        <p:nvSpPr>
          <p:cNvPr id="7" name="Segnaposto data 14"/>
          <p:cNvSpPr>
            <a:spLocks noGrp="1"/>
          </p:cNvSpPr>
          <p:nvPr>
            <p:ph type="dt" sz="half" idx="10"/>
          </p:nvPr>
        </p:nvSpPr>
        <p:spPr/>
        <p:txBody>
          <a:bodyPr/>
          <a:lstStyle>
            <a:lvl1pPr>
              <a:defRPr/>
            </a:lvl1pPr>
          </a:lstStyle>
          <a:p>
            <a:pPr>
              <a:defRPr/>
            </a:pPr>
            <a:fld id="{4ACE92B1-C4E3-4C64-8C6F-A452D306F927}" type="datetimeFigureOut">
              <a:rPr lang="it-IT"/>
              <a:pPr>
                <a:defRPr/>
              </a:pPr>
              <a:t>18/03/2012</a:t>
            </a:fld>
            <a:endParaRPr lang="it-IT" dirty="0"/>
          </a:p>
        </p:txBody>
      </p:sp>
      <p:sp>
        <p:nvSpPr>
          <p:cNvPr id="8" name="Segnaposto numero diapositiva 15"/>
          <p:cNvSpPr>
            <a:spLocks noGrp="1"/>
          </p:cNvSpPr>
          <p:nvPr>
            <p:ph type="sldNum" sz="quarter" idx="11"/>
          </p:nvPr>
        </p:nvSpPr>
        <p:spPr/>
        <p:txBody>
          <a:bodyPr/>
          <a:lstStyle>
            <a:lvl1pPr>
              <a:defRPr/>
            </a:lvl1pPr>
          </a:lstStyle>
          <a:p>
            <a:pPr>
              <a:defRPr/>
            </a:pPr>
            <a:fld id="{8D59D9E0-AEF2-4B05-AAA0-47B4D4B95D86}" type="slidenum">
              <a:rPr lang="it-IT"/>
              <a:pPr>
                <a:defRPr/>
              </a:pPr>
              <a:t>‹N›</a:t>
            </a:fld>
            <a:endParaRPr lang="it-IT" dirty="0"/>
          </a:p>
        </p:txBody>
      </p:sp>
      <p:sp>
        <p:nvSpPr>
          <p:cNvPr id="10" name="Segnaposto piè di pagina 16"/>
          <p:cNvSpPr>
            <a:spLocks noGrp="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3"/>
          <p:cNvSpPr>
            <a:spLocks noGrp="1"/>
          </p:cNvSpPr>
          <p:nvPr>
            <p:ph type="dt" sz="half" idx="10"/>
          </p:nvPr>
        </p:nvSpPr>
        <p:spPr/>
        <p:txBody>
          <a:bodyPr/>
          <a:lstStyle>
            <a:lvl1pPr>
              <a:defRPr/>
            </a:lvl1pPr>
          </a:lstStyle>
          <a:p>
            <a:pPr>
              <a:defRPr/>
            </a:pPr>
            <a:fld id="{58C4BB94-C0B6-4C3A-A994-30A91D0003CE}" type="datetimeFigureOut">
              <a:rPr lang="it-IT"/>
              <a:pPr>
                <a:defRPr/>
              </a:pPr>
              <a:t>18/03/2012</a:t>
            </a:fld>
            <a:endParaRPr lang="it-IT" dirty="0"/>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649E65A8-657D-4939-80E9-27B4C70A7358}"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3"/>
          <p:cNvSpPr>
            <a:spLocks noGrp="1"/>
          </p:cNvSpPr>
          <p:nvPr>
            <p:ph type="dt" sz="half" idx="10"/>
          </p:nvPr>
        </p:nvSpPr>
        <p:spPr/>
        <p:txBody>
          <a:bodyPr/>
          <a:lstStyle>
            <a:lvl1pPr>
              <a:defRPr/>
            </a:lvl1pPr>
          </a:lstStyle>
          <a:p>
            <a:pPr>
              <a:defRPr/>
            </a:pPr>
            <a:fld id="{F3CBA52B-0A3C-40F3-99E5-ACA89E297D83}" type="datetimeFigureOut">
              <a:rPr lang="it-IT"/>
              <a:pPr>
                <a:defRPr/>
              </a:pPr>
              <a:t>18/03/2012</a:t>
            </a:fld>
            <a:endParaRPr lang="it-IT" dirty="0"/>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20ED5C23-926D-4974-8158-B59797144CD9}"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7" name="Titolo 16"/>
          <p:cNvSpPr>
            <a:spLocks noGrp="1"/>
          </p:cNvSpPr>
          <p:nvPr>
            <p:ph type="title"/>
          </p:nvPr>
        </p:nvSpPr>
        <p:spPr/>
        <p:txBody>
          <a:bodyPr rtlCol="0"/>
          <a:lstStyle/>
          <a:p>
            <a:r>
              <a:rPr lang="it-IT" smtClean="0"/>
              <a:t>Fare clic per modificare lo stile del titolo</a:t>
            </a:r>
            <a:endParaRPr lang="en-US"/>
          </a:p>
        </p:txBody>
      </p:sp>
      <p:sp>
        <p:nvSpPr>
          <p:cNvPr id="4" name="Segnaposto data 23"/>
          <p:cNvSpPr>
            <a:spLocks noGrp="1"/>
          </p:cNvSpPr>
          <p:nvPr>
            <p:ph type="dt" sz="half" idx="10"/>
          </p:nvPr>
        </p:nvSpPr>
        <p:spPr/>
        <p:txBody>
          <a:bodyPr/>
          <a:lstStyle>
            <a:lvl1pPr>
              <a:defRPr/>
            </a:lvl1pPr>
          </a:lstStyle>
          <a:p>
            <a:pPr>
              <a:defRPr/>
            </a:pPr>
            <a:fld id="{2F83C327-5355-4751-A74A-0E35A8BC648D}" type="datetimeFigureOut">
              <a:rPr lang="it-IT"/>
              <a:pPr>
                <a:defRPr/>
              </a:pPr>
              <a:t>18/03/2012</a:t>
            </a:fld>
            <a:endParaRPr lang="it-IT" dirty="0"/>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DB24C357-EA19-48CB-82E0-D9EAAB46C5C2}"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cxnSp>
        <p:nvCxnSpPr>
          <p:cNvPr id="4" name="Connettore 1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50168B3-0CE5-4FD9-A8E3-2505BDEE3D7D}" type="datetimeFigureOut">
              <a:rPr lang="it-IT"/>
              <a:pPr>
                <a:defRPr/>
              </a:pPr>
              <a:t>18/03/2012</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C73E834-317D-44AA-8511-CADF23A028B4}"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11" name="Segnaposto contenuto 10"/>
          <p:cNvSpPr>
            <a:spLocks noGrp="1"/>
          </p:cNvSpPr>
          <p:nvPr>
            <p:ph sz="half" idx="1"/>
          </p:nvPr>
        </p:nvSpPr>
        <p:spPr>
          <a:xfrm>
            <a:off x="457200" y="1524000"/>
            <a:ext cx="4059936"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half" idx="2"/>
          </p:nvPr>
        </p:nvSpPr>
        <p:spPr>
          <a:xfrm>
            <a:off x="4648200" y="1524000"/>
            <a:ext cx="4059936"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23"/>
          <p:cNvSpPr>
            <a:spLocks noGrp="1"/>
          </p:cNvSpPr>
          <p:nvPr>
            <p:ph type="dt" sz="half" idx="10"/>
          </p:nvPr>
        </p:nvSpPr>
        <p:spPr/>
        <p:txBody>
          <a:bodyPr/>
          <a:lstStyle>
            <a:lvl1pPr>
              <a:defRPr/>
            </a:lvl1pPr>
          </a:lstStyle>
          <a:p>
            <a:pPr>
              <a:defRPr/>
            </a:pPr>
            <a:fld id="{86B4DEB8-2C8E-40DE-9CCC-9270ADD2D1BC}" type="datetimeFigureOut">
              <a:rPr lang="it-IT"/>
              <a:pPr>
                <a:defRPr/>
              </a:pPr>
              <a:t>18/03/2012</a:t>
            </a:fld>
            <a:endParaRPr lang="it-IT" dirty="0"/>
          </a:p>
        </p:txBody>
      </p:sp>
      <p:sp>
        <p:nvSpPr>
          <p:cNvPr id="6" name="Segnaposto piè di pagina 9"/>
          <p:cNvSpPr>
            <a:spLocks noGrp="1"/>
          </p:cNvSpPr>
          <p:nvPr>
            <p:ph type="ftr" sz="quarter" idx="11"/>
          </p:nvPr>
        </p:nvSpPr>
        <p:spPr/>
        <p:txBody>
          <a:bodyPr/>
          <a:lstStyle>
            <a:lvl1pPr>
              <a:defRPr/>
            </a:lvl1pPr>
          </a:lstStyle>
          <a:p>
            <a:pPr>
              <a:defRPr/>
            </a:pPr>
            <a:endParaRPr lang="it-IT"/>
          </a:p>
        </p:txBody>
      </p:sp>
      <p:sp>
        <p:nvSpPr>
          <p:cNvPr id="7" name="Segnaposto numero diapositiva 21"/>
          <p:cNvSpPr>
            <a:spLocks noGrp="1"/>
          </p:cNvSpPr>
          <p:nvPr>
            <p:ph type="sldNum" sz="quarter" idx="12"/>
          </p:nvPr>
        </p:nvSpPr>
        <p:spPr/>
        <p:txBody>
          <a:bodyPr/>
          <a:lstStyle>
            <a:lvl1pPr>
              <a:defRPr/>
            </a:lvl1pPr>
          </a:lstStyle>
          <a:p>
            <a:pPr>
              <a:defRPr/>
            </a:pPr>
            <a:fld id="{BF4A5957-3113-4654-905E-7B8E50521249}"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Connettore 1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Connettore 1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4" name="Segnaposto contenuto 33"/>
          <p:cNvSpPr>
            <a:spLocks noGrp="1"/>
          </p:cNvSpPr>
          <p:nvPr>
            <p:ph sz="quarter" idx="4"/>
          </p:nvPr>
        </p:nvSpPr>
        <p:spPr>
          <a:xfrm>
            <a:off x="4649788" y="2201896"/>
            <a:ext cx="4038600"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2" name="Titolo 1"/>
          <p:cNvSpPr>
            <a:spLocks noGrp="1"/>
          </p:cNvSpPr>
          <p:nvPr>
            <p:ph type="title"/>
          </p:nvPr>
        </p:nvSpPr>
        <p:spPr>
          <a:xfrm>
            <a:off x="457200" y="155448"/>
            <a:ext cx="8229600" cy="1143000"/>
          </a:xfrm>
        </p:spPr>
        <p:txBody>
          <a:bodyPr/>
          <a:lstStyle>
            <a:lvl1pPr>
              <a:defRPr/>
            </a:lvl1pPr>
          </a:lstStyle>
          <a:p>
            <a:r>
              <a:rPr lang="it-IT" smtClean="0"/>
              <a:t>Fare clic per modificare lo stile del titolo</a:t>
            </a:r>
            <a:endParaRPr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9" name="Segnaposto numero diapositiva 8"/>
          <p:cNvSpPr>
            <a:spLocks noGrp="1"/>
          </p:cNvSpPr>
          <p:nvPr>
            <p:ph type="sldNum" sz="quarter" idx="10"/>
          </p:nvPr>
        </p:nvSpPr>
        <p:spPr/>
        <p:txBody>
          <a:bodyPr/>
          <a:lstStyle>
            <a:lvl1pPr>
              <a:defRPr/>
            </a:lvl1pPr>
          </a:lstStyle>
          <a:p>
            <a:pPr>
              <a:defRPr/>
            </a:pPr>
            <a:fld id="{9FE27DED-B085-44EF-A23B-AB1768B9A8A2}" type="slidenum">
              <a:rPr lang="it-IT"/>
              <a:pPr>
                <a:defRPr/>
              </a:pPr>
              <a:t>‹N›</a:t>
            </a:fld>
            <a:endParaRPr lang="it-IT" dirty="0"/>
          </a:p>
        </p:txBody>
      </p:sp>
      <p:sp>
        <p:nvSpPr>
          <p:cNvPr id="10" name="Segnaposto piè di pagina 7"/>
          <p:cNvSpPr>
            <a:spLocks noGrp="1"/>
          </p:cNvSpPr>
          <p:nvPr>
            <p:ph type="ftr" sz="quarter" idx="11"/>
          </p:nvPr>
        </p:nvSpPr>
        <p:spPr/>
        <p:txBody>
          <a:bodyPr/>
          <a:lstStyle>
            <a:lvl1pPr>
              <a:defRPr/>
            </a:lvl1pPr>
          </a:lstStyle>
          <a:p>
            <a:pPr>
              <a:defRPr/>
            </a:pPr>
            <a:endParaRPr lang="it-IT"/>
          </a:p>
        </p:txBody>
      </p:sp>
      <p:sp>
        <p:nvSpPr>
          <p:cNvPr id="11" name="Segnaposto data 6"/>
          <p:cNvSpPr>
            <a:spLocks noGrp="1"/>
          </p:cNvSpPr>
          <p:nvPr>
            <p:ph type="dt" sz="half" idx="12"/>
          </p:nvPr>
        </p:nvSpPr>
        <p:spPr/>
        <p:txBody>
          <a:bodyPr/>
          <a:lstStyle>
            <a:lvl1pPr>
              <a:defRPr/>
            </a:lvl1pPr>
          </a:lstStyle>
          <a:p>
            <a:pPr>
              <a:defRPr/>
            </a:pPr>
            <a:fld id="{60711D89-A47F-488D-88C1-7E9564570360}" type="datetimeFigureOut">
              <a:rPr lang="it-IT"/>
              <a:pPr>
                <a:defRPr/>
              </a:pPr>
              <a:t>18/03/2012</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3"/>
          <p:cNvSpPr>
            <a:spLocks noGrp="1"/>
          </p:cNvSpPr>
          <p:nvPr>
            <p:ph type="dt" sz="half" idx="10"/>
          </p:nvPr>
        </p:nvSpPr>
        <p:spPr/>
        <p:txBody>
          <a:bodyPr/>
          <a:lstStyle>
            <a:lvl1pPr>
              <a:defRPr/>
            </a:lvl1pPr>
          </a:lstStyle>
          <a:p>
            <a:pPr>
              <a:defRPr/>
            </a:pPr>
            <a:fld id="{6401AD79-82CF-410C-A8F4-BB7B1C99A4DF}" type="datetimeFigureOut">
              <a:rPr lang="it-IT"/>
              <a:pPr>
                <a:defRPr/>
              </a:pPr>
              <a:t>18/03/2012</a:t>
            </a:fld>
            <a:endParaRPr lang="it-IT" dirty="0"/>
          </a:p>
        </p:txBody>
      </p:sp>
      <p:sp>
        <p:nvSpPr>
          <p:cNvPr id="4" name="Segnaposto piè di pagina 9"/>
          <p:cNvSpPr>
            <a:spLocks noGrp="1"/>
          </p:cNvSpPr>
          <p:nvPr>
            <p:ph type="ftr" sz="quarter" idx="11"/>
          </p:nvPr>
        </p:nvSpPr>
        <p:spPr/>
        <p:txBody>
          <a:bodyPr/>
          <a:lstStyle>
            <a:lvl1pPr>
              <a:defRPr/>
            </a:lvl1pPr>
          </a:lstStyle>
          <a:p>
            <a:pPr>
              <a:defRPr/>
            </a:pPr>
            <a:endParaRPr lang="it-IT"/>
          </a:p>
        </p:txBody>
      </p:sp>
      <p:sp>
        <p:nvSpPr>
          <p:cNvPr id="5" name="Segnaposto numero diapositiva 21"/>
          <p:cNvSpPr>
            <a:spLocks noGrp="1"/>
          </p:cNvSpPr>
          <p:nvPr>
            <p:ph type="sldNum" sz="quarter" idx="12"/>
          </p:nvPr>
        </p:nvSpPr>
        <p:spPr/>
        <p:txBody>
          <a:bodyPr/>
          <a:lstStyle>
            <a:lvl1pPr>
              <a:defRPr/>
            </a:lvl1pPr>
          </a:lstStyle>
          <a:p>
            <a:pPr>
              <a:defRPr/>
            </a:pPr>
            <a:fld id="{D759D556-DA82-4A7E-BF39-3A01249660F8}"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23"/>
          <p:cNvSpPr>
            <a:spLocks noGrp="1"/>
          </p:cNvSpPr>
          <p:nvPr>
            <p:ph type="dt" sz="half" idx="10"/>
          </p:nvPr>
        </p:nvSpPr>
        <p:spPr/>
        <p:txBody>
          <a:bodyPr/>
          <a:lstStyle>
            <a:lvl1pPr>
              <a:defRPr/>
            </a:lvl1pPr>
          </a:lstStyle>
          <a:p>
            <a:pPr>
              <a:defRPr/>
            </a:pPr>
            <a:fld id="{4E894B94-EF5A-4976-9208-204D51F25FA2}" type="datetimeFigureOut">
              <a:rPr lang="it-IT"/>
              <a:pPr>
                <a:defRPr/>
              </a:pPr>
              <a:t>18/03/2012</a:t>
            </a:fld>
            <a:endParaRPr lang="it-IT" dirty="0"/>
          </a:p>
        </p:txBody>
      </p:sp>
      <p:sp>
        <p:nvSpPr>
          <p:cNvPr id="3" name="Segnaposto piè di pagina 9"/>
          <p:cNvSpPr>
            <a:spLocks noGrp="1"/>
          </p:cNvSpPr>
          <p:nvPr>
            <p:ph type="ftr" sz="quarter" idx="11"/>
          </p:nvPr>
        </p:nvSpPr>
        <p:spPr/>
        <p:txBody>
          <a:bodyPr/>
          <a:lstStyle>
            <a:lvl1pPr>
              <a:defRPr/>
            </a:lvl1pPr>
          </a:lstStyle>
          <a:p>
            <a:pPr>
              <a:defRPr/>
            </a:pPr>
            <a:endParaRPr lang="it-IT"/>
          </a:p>
        </p:txBody>
      </p:sp>
      <p:sp>
        <p:nvSpPr>
          <p:cNvPr id="4" name="Segnaposto numero diapositiva 21"/>
          <p:cNvSpPr>
            <a:spLocks noGrp="1"/>
          </p:cNvSpPr>
          <p:nvPr>
            <p:ph type="sldNum" sz="quarter" idx="12"/>
          </p:nvPr>
        </p:nvSpPr>
        <p:spPr/>
        <p:txBody>
          <a:bodyPr/>
          <a:lstStyle>
            <a:lvl1pPr>
              <a:defRPr/>
            </a:lvl1pPr>
          </a:lstStyle>
          <a:p>
            <a:pPr>
              <a:defRPr/>
            </a:pPr>
            <a:fld id="{8CE45943-9C40-4745-BF27-2C1A2286B20C}"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 name="Segnaposto testo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it-IT" smtClean="0"/>
              <a:t>Fare clic per modificare lo stile del titolo</a:t>
            </a:r>
            <a:endParaRPr lang="en-US"/>
          </a:p>
        </p:txBody>
      </p:sp>
      <p:sp>
        <p:nvSpPr>
          <p:cNvPr id="5" name="Segnaposto data 7"/>
          <p:cNvSpPr>
            <a:spLocks noGrp="1"/>
          </p:cNvSpPr>
          <p:nvPr>
            <p:ph type="dt" sz="half" idx="10"/>
          </p:nvPr>
        </p:nvSpPr>
        <p:spPr/>
        <p:txBody>
          <a:bodyPr/>
          <a:lstStyle>
            <a:lvl1pPr>
              <a:defRPr/>
            </a:lvl1pPr>
          </a:lstStyle>
          <a:p>
            <a:pPr>
              <a:defRPr/>
            </a:pPr>
            <a:fld id="{1815CE57-37D9-4712-A440-416EBF07E61A}" type="datetimeFigureOut">
              <a:rPr lang="it-IT"/>
              <a:pPr>
                <a:defRPr/>
              </a:pPr>
              <a:t>18/03/2012</a:t>
            </a:fld>
            <a:endParaRPr lang="it-IT" dirty="0"/>
          </a:p>
        </p:txBody>
      </p:sp>
      <p:sp>
        <p:nvSpPr>
          <p:cNvPr id="6" name="Segnaposto numero diapositiva 8"/>
          <p:cNvSpPr>
            <a:spLocks noGrp="1"/>
          </p:cNvSpPr>
          <p:nvPr>
            <p:ph type="sldNum" sz="quarter" idx="11"/>
          </p:nvPr>
        </p:nvSpPr>
        <p:spPr/>
        <p:txBody>
          <a:bodyPr/>
          <a:lstStyle>
            <a:lvl1pPr>
              <a:defRPr/>
            </a:lvl1pPr>
          </a:lstStyle>
          <a:p>
            <a:pPr>
              <a:defRPr/>
            </a:pPr>
            <a:fld id="{A84E0EA2-C900-487C-BE69-B9D609E4AAC1}" type="slidenum">
              <a:rPr lang="it-IT"/>
              <a:pPr>
                <a:defRPr/>
              </a:pPr>
              <a:t>‹N›</a:t>
            </a:fld>
            <a:endParaRPr lang="it-IT" dirty="0"/>
          </a:p>
        </p:txBody>
      </p:sp>
      <p:sp>
        <p:nvSpPr>
          <p:cNvPr id="7" name="Segnaposto piè di pagina 9"/>
          <p:cNvSpPr>
            <a:spLocks noGrp="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it-IT" smtClean="0"/>
              <a:t>Fare clic per modificare lo stile del titolo</a:t>
            </a:r>
            <a:endParaRPr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it-IT" noProof="0" dirty="0" smtClean="0"/>
              <a:t>Fare clic sull'icona per inserire un'immagine</a:t>
            </a:r>
            <a:endParaRPr lang="en-US" noProof="0" dirty="0"/>
          </a:p>
        </p:txBody>
      </p:sp>
      <p:sp>
        <p:nvSpPr>
          <p:cNvPr id="4" name="Segnaposto testo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5" name="Segnaposto data 7"/>
          <p:cNvSpPr>
            <a:spLocks noGrp="1"/>
          </p:cNvSpPr>
          <p:nvPr>
            <p:ph type="dt" sz="half" idx="10"/>
          </p:nvPr>
        </p:nvSpPr>
        <p:spPr/>
        <p:txBody>
          <a:bodyPr/>
          <a:lstStyle>
            <a:lvl1pPr>
              <a:defRPr/>
            </a:lvl1pPr>
          </a:lstStyle>
          <a:p>
            <a:pPr>
              <a:defRPr/>
            </a:pPr>
            <a:fld id="{F1E3C07D-7B56-4CB1-AC9C-F7D92E43F7CB}" type="datetimeFigureOut">
              <a:rPr lang="it-IT"/>
              <a:pPr>
                <a:defRPr/>
              </a:pPr>
              <a:t>18/03/2012</a:t>
            </a:fld>
            <a:endParaRPr lang="it-IT" dirty="0"/>
          </a:p>
        </p:txBody>
      </p:sp>
      <p:sp>
        <p:nvSpPr>
          <p:cNvPr id="6" name="Segnaposto numero diapositiva 8"/>
          <p:cNvSpPr>
            <a:spLocks noGrp="1"/>
          </p:cNvSpPr>
          <p:nvPr>
            <p:ph type="sldNum" sz="quarter" idx="11"/>
          </p:nvPr>
        </p:nvSpPr>
        <p:spPr/>
        <p:txBody>
          <a:bodyPr/>
          <a:lstStyle>
            <a:lvl1pPr>
              <a:defRPr/>
            </a:lvl1pPr>
          </a:lstStyle>
          <a:p>
            <a:pPr>
              <a:defRPr/>
            </a:pPr>
            <a:fld id="{05EBD0CE-12A4-4A56-9A79-987E4A112FED}" type="slidenum">
              <a:rPr lang="it-IT"/>
              <a:pPr>
                <a:defRPr/>
              </a:pPr>
              <a:t>‹N›</a:t>
            </a:fld>
            <a:endParaRPr lang="it-IT" dirty="0"/>
          </a:p>
        </p:txBody>
      </p:sp>
      <p:sp>
        <p:nvSpPr>
          <p:cNvPr id="7" name="Segnaposto piè di pagina 9"/>
          <p:cNvSpPr>
            <a:spLocks noGrp="1"/>
          </p:cNvSpPr>
          <p:nvPr>
            <p:ph type="ftr" sz="quarter" idx="12"/>
          </p:nvPr>
        </p:nvSpPr>
        <p:spPr/>
        <p:txBody>
          <a:bodyPr/>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Segnaposto testo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FF998842-29B7-4E87-A0B0-50FF5672000E}" type="datetimeFigureOut">
              <a:rPr lang="it-IT"/>
              <a:pPr>
                <a:defRPr/>
              </a:pPr>
              <a:t>18/03/2012</a:t>
            </a:fld>
            <a:endParaRPr lang="it-IT" dirty="0"/>
          </a:p>
        </p:txBody>
      </p:sp>
      <p:sp>
        <p:nvSpPr>
          <p:cNvPr id="10" name="Segnaposto piè di pagina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dirty="0">
                <a:solidFill>
                  <a:schemeClr val="tx2"/>
                </a:solidFill>
                <a:latin typeface="+mn-lt"/>
                <a:cs typeface="+mn-cs"/>
              </a:defRPr>
            </a:lvl1pPr>
          </a:lstStyle>
          <a:p>
            <a:pPr>
              <a:defRPr/>
            </a:pPr>
            <a:endParaRPr lang="it-IT"/>
          </a:p>
        </p:txBody>
      </p:sp>
      <p:sp>
        <p:nvSpPr>
          <p:cNvPr id="22" name="Segnaposto numero diapositiva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7E252250-A029-41B2-883B-127FB9249FF1}" type="slidenum">
              <a:rPr lang="it-IT"/>
              <a:pPr>
                <a:defRPr/>
              </a:pPr>
              <a:t>‹N›</a:t>
            </a:fld>
            <a:endParaRPr lang="it-IT" dirty="0"/>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it-IT" smtClean="0"/>
              <a:t>Fare clic per modificare lo stile del titolo</a:t>
            </a:r>
            <a:endParaRPr lang="en-US"/>
          </a:p>
        </p:txBody>
      </p:sp>
    </p:spTree>
  </p:cSld>
  <p:clrMap bg1="dk1" tx1="lt1" bg2="dk2" tx2="lt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8" r:id="rId5"/>
    <p:sldLayoutId id="2147483693" r:id="rId6"/>
    <p:sldLayoutId id="2147483692" r:id="rId7"/>
    <p:sldLayoutId id="2147483699" r:id="rId8"/>
    <p:sldLayoutId id="2147483700" r:id="rId9"/>
    <p:sldLayoutId id="2147483691" r:id="rId10"/>
    <p:sldLayoutId id="2147483690"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2060848"/>
            <a:ext cx="7776864" cy="1938992"/>
          </a:xfrm>
          <a:prstGeom prst="rect">
            <a:avLst/>
          </a:prstGeom>
          <a:noFill/>
        </p:spPr>
        <p:txBody>
          <a:bodyPr>
            <a:spAutoFit/>
          </a:bodyPr>
          <a:lstStyle/>
          <a:p>
            <a:pPr algn="ctr" fontAlgn="auto">
              <a:spcBef>
                <a:spcPts val="0"/>
              </a:spcBef>
              <a:spcAft>
                <a:spcPts val="0"/>
              </a:spcAft>
              <a:defRPr/>
            </a:pPr>
            <a:r>
              <a:rPr lang="it-IT" sz="6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haroni" pitchFamily="2" charset="-79"/>
                <a:cs typeface="Aharoni" pitchFamily="2" charset="-79"/>
              </a:rPr>
              <a:t>PROGETTARE UNA LEZIONE CLIL</a:t>
            </a:r>
            <a:endParaRPr lang="it-IT" sz="6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endParaRPr>
          </a:p>
        </p:txBody>
      </p:sp>
      <p:sp>
        <p:nvSpPr>
          <p:cNvPr id="5" name="Rettangolo 4"/>
          <p:cNvSpPr/>
          <p:nvPr/>
        </p:nvSpPr>
        <p:spPr>
          <a:xfrm>
            <a:off x="467544" y="0"/>
            <a:ext cx="8676456" cy="923330"/>
          </a:xfrm>
          <a:prstGeom prst="rect">
            <a:avLst/>
          </a:prstGeom>
          <a:noFill/>
        </p:spPr>
        <p:txBody>
          <a:bodyPr>
            <a:spAutoFit/>
          </a:bodyPr>
          <a:lstStyle/>
          <a:p>
            <a:pPr algn="ctr" fontAlgn="auto">
              <a:spcBef>
                <a:spcPts val="0"/>
              </a:spcBef>
              <a:spcAft>
                <a:spcPts val="0"/>
              </a:spcAft>
              <a:defRPr/>
            </a:pPr>
            <a:r>
              <a:rPr lang="it-IT"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LICEO SCIASCIA-FERMI</a:t>
            </a:r>
          </a:p>
        </p:txBody>
      </p:sp>
      <p:sp>
        <p:nvSpPr>
          <p:cNvPr id="14339" name="Rettangolo 7"/>
          <p:cNvSpPr>
            <a:spLocks noChangeArrowheads="1"/>
          </p:cNvSpPr>
          <p:nvPr/>
        </p:nvSpPr>
        <p:spPr bwMode="auto">
          <a:xfrm>
            <a:off x="395288" y="5949950"/>
            <a:ext cx="2298700" cy="368300"/>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3554"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
        <p:nvSpPr>
          <p:cNvPr id="23555" name="Rettangolo 4"/>
          <p:cNvSpPr>
            <a:spLocks noChangeArrowheads="1"/>
          </p:cNvSpPr>
          <p:nvPr/>
        </p:nvSpPr>
        <p:spPr bwMode="auto">
          <a:xfrm>
            <a:off x="395288" y="1700213"/>
            <a:ext cx="3714750" cy="369887"/>
          </a:xfrm>
          <a:prstGeom prst="rect">
            <a:avLst/>
          </a:prstGeom>
          <a:noFill/>
          <a:ln w="9525">
            <a:noFill/>
            <a:miter lim="800000"/>
            <a:headEnd/>
            <a:tailEnd/>
          </a:ln>
        </p:spPr>
        <p:txBody>
          <a:bodyPr wrap="none">
            <a:spAutoFit/>
          </a:bodyPr>
          <a:lstStyle/>
          <a:p>
            <a:r>
              <a:rPr lang="it-IT" b="1">
                <a:solidFill>
                  <a:srgbClr val="DD5A11"/>
                </a:solidFill>
                <a:latin typeface="Aharoni" pitchFamily="2" charset="-79"/>
                <a:cs typeface="Aharoni" pitchFamily="2" charset="-79"/>
              </a:rPr>
              <a:t>INSEGNAMENTO TRADIZIONALE</a:t>
            </a:r>
            <a:endParaRPr lang="it-IT">
              <a:solidFill>
                <a:srgbClr val="DD5A11"/>
              </a:solidFill>
              <a:latin typeface="Aharoni" pitchFamily="2" charset="-79"/>
              <a:cs typeface="Aharoni" pitchFamily="2" charset="-79"/>
            </a:endParaRPr>
          </a:p>
        </p:txBody>
      </p:sp>
      <p:sp>
        <p:nvSpPr>
          <p:cNvPr id="23556" name="Rectangle 6"/>
          <p:cNvSpPr>
            <a:spLocks noChangeArrowheads="1"/>
          </p:cNvSpPr>
          <p:nvPr/>
        </p:nvSpPr>
        <p:spPr bwMode="auto">
          <a:xfrm>
            <a:off x="4716463" y="1412875"/>
            <a:ext cx="3382962" cy="838200"/>
          </a:xfrm>
          <a:prstGeom prst="rect">
            <a:avLst/>
          </a:prstGeom>
          <a:noFill/>
          <a:ln w="9525">
            <a:noFill/>
            <a:miter lim="800000"/>
            <a:headEnd/>
            <a:tailEnd/>
          </a:ln>
        </p:spPr>
        <p:txBody>
          <a:bodyPr anchor="ctr"/>
          <a:lstStyle/>
          <a:p>
            <a:pPr algn="ctr"/>
            <a:r>
              <a:rPr kumimoji="1" lang="it-IT" b="1">
                <a:solidFill>
                  <a:srgbClr val="DD5A11"/>
                </a:solidFill>
                <a:latin typeface="Aharoni" pitchFamily="2" charset="-79"/>
                <a:cs typeface="Aharoni" pitchFamily="2" charset="-79"/>
              </a:rPr>
              <a:t>CLIL</a:t>
            </a:r>
          </a:p>
        </p:txBody>
      </p:sp>
      <p:sp>
        <p:nvSpPr>
          <p:cNvPr id="23557" name="Rettangolo 7"/>
          <p:cNvSpPr>
            <a:spLocks noChangeArrowheads="1"/>
          </p:cNvSpPr>
          <p:nvPr/>
        </p:nvSpPr>
        <p:spPr bwMode="auto">
          <a:xfrm>
            <a:off x="179388" y="2492375"/>
            <a:ext cx="3887787" cy="3646488"/>
          </a:xfrm>
          <a:prstGeom prst="rect">
            <a:avLst/>
          </a:prstGeom>
          <a:noFill/>
          <a:ln w="9525">
            <a:noFill/>
            <a:miter lim="800000"/>
            <a:headEnd/>
            <a:tailEnd/>
          </a:ln>
        </p:spPr>
        <p:txBody>
          <a:bodyPr>
            <a:spAutoFit/>
          </a:bodyPr>
          <a:lstStyle/>
          <a:p>
            <a:pPr>
              <a:lnSpc>
                <a:spcPct val="80000"/>
              </a:lnSpc>
            </a:pPr>
            <a:r>
              <a:rPr lang="it-IT" sz="2400" b="1" dirty="0">
                <a:solidFill>
                  <a:srgbClr val="DD5A11"/>
                </a:solidFill>
                <a:latin typeface="Aharoni" pitchFamily="2" charset="-79"/>
                <a:cs typeface="Aharoni" pitchFamily="2" charset="-79"/>
              </a:rPr>
              <a:t>SI </a:t>
            </a:r>
            <a:r>
              <a:rPr lang="it-IT" sz="2400" b="1" dirty="0" smtClean="0">
                <a:solidFill>
                  <a:srgbClr val="DD5A11"/>
                </a:solidFill>
                <a:latin typeface="Aharoni" pitchFamily="2" charset="-79"/>
                <a:cs typeface="Aharoni" pitchFamily="2" charset="-79"/>
              </a:rPr>
              <a:t>FONDA </a:t>
            </a:r>
            <a:r>
              <a:rPr lang="it-IT" sz="2400" b="1" dirty="0">
                <a:solidFill>
                  <a:srgbClr val="DD5A11"/>
                </a:solidFill>
                <a:latin typeface="Aharoni" pitchFamily="2" charset="-79"/>
                <a:cs typeface="Aharoni" pitchFamily="2" charset="-79"/>
              </a:rPr>
              <a:t>SULL’INSEGNAMENTO </a:t>
            </a:r>
            <a:r>
              <a:rPr lang="it-IT" sz="2400" b="1" dirty="0" err="1">
                <a:solidFill>
                  <a:srgbClr val="DD5A11"/>
                </a:solidFill>
                <a:latin typeface="Aharoni" pitchFamily="2" charset="-79"/>
                <a:cs typeface="Aharoni" pitchFamily="2" charset="-79"/>
              </a:rPr>
              <a:t>DI</a:t>
            </a:r>
            <a:r>
              <a:rPr lang="it-IT" sz="2400" b="1" dirty="0">
                <a:solidFill>
                  <a:srgbClr val="DD5A11"/>
                </a:solidFill>
                <a:latin typeface="Aharoni" pitchFamily="2" charset="-79"/>
                <a:cs typeface="Aharoni" pitchFamily="2" charset="-79"/>
              </a:rPr>
              <a:t> PRONUNCIA, VOCABOLARIO, FUNZIONI E </a:t>
            </a:r>
            <a:r>
              <a:rPr lang="it-IT" sz="2400" b="1" dirty="0" smtClean="0">
                <a:solidFill>
                  <a:srgbClr val="DD5A11"/>
                </a:solidFill>
                <a:latin typeface="Aharoni" pitchFamily="2" charset="-79"/>
                <a:cs typeface="Aharoni" pitchFamily="2" charset="-79"/>
              </a:rPr>
              <a:t>ABILITA’ </a:t>
            </a:r>
            <a:r>
              <a:rPr lang="it-IT" sz="2400" b="1" dirty="0">
                <a:solidFill>
                  <a:srgbClr val="DD5A11"/>
                </a:solidFill>
                <a:latin typeface="Aharoni" pitchFamily="2" charset="-79"/>
                <a:cs typeface="Aharoni" pitchFamily="2" charset="-79"/>
              </a:rPr>
              <a:t>(CONTROLLED INPUT AND PRACTISE);</a:t>
            </a:r>
          </a:p>
          <a:p>
            <a:pPr>
              <a:lnSpc>
                <a:spcPct val="80000"/>
              </a:lnSpc>
            </a:pPr>
            <a:r>
              <a:rPr lang="it-IT" sz="2400" b="1" dirty="0" smtClean="0">
                <a:solidFill>
                  <a:srgbClr val="DD5A11"/>
                </a:solidFill>
                <a:latin typeface="Aharoni" pitchFamily="2" charset="-79"/>
                <a:cs typeface="Aharoni" pitchFamily="2" charset="-79"/>
              </a:rPr>
              <a:t>E’</a:t>
            </a:r>
            <a:r>
              <a:rPr lang="it-IT" sz="2400" b="1" dirty="0" smtClean="0">
                <a:solidFill>
                  <a:srgbClr val="DD5A11"/>
                </a:solidFill>
                <a:latin typeface="Aharoni" pitchFamily="2" charset="-79"/>
                <a:cs typeface="Aharoni" pitchFamily="2" charset="-79"/>
              </a:rPr>
              <a:t> INQUADRATO </a:t>
            </a:r>
            <a:r>
              <a:rPr lang="it-IT" sz="2400" b="1" dirty="0">
                <a:solidFill>
                  <a:srgbClr val="DD5A11"/>
                </a:solidFill>
                <a:latin typeface="Aharoni" pitchFamily="2" charset="-79"/>
                <a:cs typeface="Aharoni" pitchFamily="2" charset="-79"/>
              </a:rPr>
              <a:t>SULLA LINGUA DA APPRENDERE E SUGLI STEP METODOLOGICI DA ATTIVARE (PPP).</a:t>
            </a:r>
          </a:p>
        </p:txBody>
      </p:sp>
      <p:sp>
        <p:nvSpPr>
          <p:cNvPr id="23558" name="Rettangolo 8"/>
          <p:cNvSpPr>
            <a:spLocks noChangeArrowheads="1"/>
          </p:cNvSpPr>
          <p:nvPr/>
        </p:nvSpPr>
        <p:spPr bwMode="auto">
          <a:xfrm>
            <a:off x="4356100" y="2276475"/>
            <a:ext cx="4572000" cy="3630613"/>
          </a:xfrm>
          <a:prstGeom prst="rect">
            <a:avLst/>
          </a:prstGeom>
          <a:noFill/>
          <a:ln w="9525">
            <a:noFill/>
            <a:miter lim="800000"/>
            <a:headEnd/>
            <a:tailEnd/>
          </a:ln>
        </p:spPr>
        <p:txBody>
          <a:bodyPr>
            <a:spAutoFit/>
          </a:bodyPr>
          <a:lstStyle/>
          <a:p>
            <a:pPr>
              <a:lnSpc>
                <a:spcPct val="80000"/>
              </a:lnSpc>
            </a:pPr>
            <a:r>
              <a:rPr lang="it-IT" sz="2200" b="1" dirty="0">
                <a:solidFill>
                  <a:srgbClr val="DD5A11"/>
                </a:solidFill>
                <a:latin typeface="Aharoni" pitchFamily="2" charset="-79"/>
                <a:cs typeface="Aharoni" pitchFamily="2" charset="-79"/>
              </a:rPr>
              <a:t>NON RIENTRA IN UN SILLABO </a:t>
            </a:r>
            <a:r>
              <a:rPr lang="it-IT" sz="2200" b="1" dirty="0" smtClean="0">
                <a:solidFill>
                  <a:srgbClr val="DD5A11"/>
                </a:solidFill>
                <a:latin typeface="Aharoni" pitchFamily="2" charset="-79"/>
                <a:cs typeface="Aharoni" pitchFamily="2" charset="-79"/>
              </a:rPr>
              <a:t>RIGOROSAMENTE </a:t>
            </a:r>
            <a:r>
              <a:rPr lang="it-IT" sz="2200" b="1" dirty="0">
                <a:solidFill>
                  <a:srgbClr val="DD5A11"/>
                </a:solidFill>
                <a:latin typeface="Aharoni" pitchFamily="2" charset="-79"/>
                <a:cs typeface="Aharoni" pitchFamily="2" charset="-79"/>
              </a:rPr>
              <a:t>SEQUENZIALE;</a:t>
            </a:r>
          </a:p>
          <a:p>
            <a:pPr>
              <a:lnSpc>
                <a:spcPct val="80000"/>
              </a:lnSpc>
            </a:pPr>
            <a:r>
              <a:rPr lang="it-IT" sz="2200" b="1" dirty="0">
                <a:solidFill>
                  <a:srgbClr val="DD5A11"/>
                </a:solidFill>
                <a:latin typeface="Aharoni" pitchFamily="2" charset="-79"/>
                <a:cs typeface="Aharoni" pitchFamily="2" charset="-79"/>
              </a:rPr>
              <a:t>NECESSITA DELL’ANALISI DELLA DIMENSIONE COGNITIVA DEL CONTENUTO DISCIPLINARE;</a:t>
            </a:r>
          </a:p>
          <a:p>
            <a:pPr>
              <a:lnSpc>
                <a:spcPct val="80000"/>
              </a:lnSpc>
            </a:pPr>
            <a:r>
              <a:rPr lang="it-IT" sz="2200" b="1" dirty="0">
                <a:solidFill>
                  <a:srgbClr val="DD5A11"/>
                </a:solidFill>
                <a:latin typeface="Aharoni" pitchFamily="2" charset="-79"/>
                <a:cs typeface="Aharoni" pitchFamily="2" charset="-79"/>
              </a:rPr>
              <a:t>NECESSITA DELL’ANALISI DELLE RICHIESTE LINGUISTICHE PER POTER FORNIRE UN SUPPORTO LINGUISTICO NECESSARIO AD AFFRONTARE IL CONTENUTO DISCIPLINARE </a:t>
            </a:r>
          </a:p>
          <a:p>
            <a:pPr>
              <a:lnSpc>
                <a:spcPct val="80000"/>
              </a:lnSpc>
            </a:pPr>
            <a:r>
              <a:rPr lang="it-IT" sz="2200" b="1" dirty="0" smtClean="0">
                <a:solidFill>
                  <a:srgbClr val="DD5A11"/>
                </a:solidFill>
                <a:latin typeface="Aharoni" pitchFamily="2" charset="-79"/>
                <a:cs typeface="Aharoni" pitchFamily="2" charset="-79"/>
              </a:rPr>
              <a:t>VALORIZZA L’APPRENDIMENTO </a:t>
            </a:r>
            <a:r>
              <a:rPr lang="it-IT" sz="2200" b="1" dirty="0">
                <a:solidFill>
                  <a:srgbClr val="DD5A11"/>
                </a:solidFill>
                <a:latin typeface="Aharoni" pitchFamily="2" charset="-79"/>
                <a:cs typeface="Aharoni" pitchFamily="2" charset="-79"/>
              </a:rPr>
              <a:t>FORMALE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4578"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
        <p:nvSpPr>
          <p:cNvPr id="11" name="Oval 7"/>
          <p:cNvSpPr>
            <a:spLocks noChangeArrowheads="1"/>
          </p:cNvSpPr>
          <p:nvPr/>
        </p:nvSpPr>
        <p:spPr bwMode="auto">
          <a:xfrm>
            <a:off x="3707904" y="1412776"/>
            <a:ext cx="4241800" cy="4537075"/>
          </a:xfrm>
          <a:prstGeom prst="ellipse">
            <a:avLst/>
          </a:prstGeom>
          <a:solidFill>
            <a:schemeClr val="accent1">
              <a:alpha val="50195"/>
            </a:schemeClr>
          </a:solidFill>
          <a:ln w="9525">
            <a:solidFill>
              <a:schemeClr val="tx1"/>
            </a:solidFill>
            <a:round/>
            <a:headEnd/>
            <a:tailEnd/>
          </a:ln>
        </p:spPr>
        <p:txBody>
          <a:bodyPr wrap="none" anchor="ctr"/>
          <a:lstStyle/>
          <a:p>
            <a:endParaRPr lang="it-IT" sz="2400" b="1">
              <a:solidFill>
                <a:schemeClr val="bg1"/>
              </a:solidFill>
              <a:latin typeface="Imprint MT Shadow"/>
            </a:endParaRPr>
          </a:p>
        </p:txBody>
      </p:sp>
      <p:sp>
        <p:nvSpPr>
          <p:cNvPr id="12" name="Oval 7"/>
          <p:cNvSpPr>
            <a:spLocks noChangeArrowheads="1"/>
          </p:cNvSpPr>
          <p:nvPr/>
        </p:nvSpPr>
        <p:spPr bwMode="auto">
          <a:xfrm>
            <a:off x="755576" y="1556792"/>
            <a:ext cx="4240212" cy="4537075"/>
          </a:xfrm>
          <a:prstGeom prst="ellipse">
            <a:avLst/>
          </a:prstGeom>
          <a:solidFill>
            <a:schemeClr val="accent1">
              <a:alpha val="50195"/>
            </a:schemeClr>
          </a:solidFill>
          <a:ln w="9525">
            <a:solidFill>
              <a:schemeClr val="tx1"/>
            </a:solidFill>
            <a:round/>
            <a:headEnd/>
            <a:tailEnd/>
          </a:ln>
        </p:spPr>
        <p:txBody>
          <a:bodyPr wrap="none" anchor="ctr"/>
          <a:lstStyle/>
          <a:p>
            <a:r>
              <a:rPr lang="it-IT" sz="2000" b="1" dirty="0">
                <a:solidFill>
                  <a:srgbClr val="DD5A11"/>
                </a:solidFill>
                <a:latin typeface="Aharoni" pitchFamily="2" charset="-79"/>
                <a:cs typeface="Aharoni" pitchFamily="2" charset="-79"/>
              </a:rPr>
              <a:t>DISCIPLINA </a:t>
            </a:r>
          </a:p>
          <a:p>
            <a:r>
              <a:rPr lang="it-IT" sz="2000" b="1" dirty="0" smtClean="0">
                <a:solidFill>
                  <a:srgbClr val="DD5A11"/>
                </a:solidFill>
                <a:latin typeface="Aharoni" pitchFamily="2" charset="-79"/>
                <a:cs typeface="Aharoni" pitchFamily="2" charset="-79"/>
              </a:rPr>
              <a:t>SCOLASTICA</a:t>
            </a:r>
          </a:p>
          <a:p>
            <a:r>
              <a:rPr lang="it-IT" sz="2000" b="1" dirty="0" smtClean="0">
                <a:solidFill>
                  <a:srgbClr val="DD5A11"/>
                </a:solidFill>
                <a:latin typeface="Aharoni" pitchFamily="2" charset="-79"/>
                <a:cs typeface="Aharoni" pitchFamily="2" charset="-79"/>
              </a:rPr>
              <a:t>NON LINGUISTICA</a:t>
            </a:r>
          </a:p>
          <a:p>
            <a:r>
              <a:rPr lang="it-IT" sz="3600" b="1" dirty="0" smtClean="0">
                <a:solidFill>
                  <a:srgbClr val="DD5A11"/>
                </a:solidFill>
                <a:latin typeface="Aharoni" pitchFamily="2" charset="-79"/>
                <a:cs typeface="Aharoni" pitchFamily="2" charset="-79"/>
              </a:rPr>
              <a:t>    DNL</a:t>
            </a:r>
            <a:endParaRPr lang="it-IT" sz="3600" b="1" dirty="0">
              <a:solidFill>
                <a:srgbClr val="DD5A11"/>
              </a:solidFill>
              <a:latin typeface="Aharoni" pitchFamily="2" charset="-79"/>
              <a:cs typeface="Aharoni" pitchFamily="2" charset="-79"/>
            </a:endParaRPr>
          </a:p>
        </p:txBody>
      </p:sp>
      <p:sp>
        <p:nvSpPr>
          <p:cNvPr id="24581" name="Rectangle 8"/>
          <p:cNvSpPr>
            <a:spLocks noChangeArrowheads="1"/>
          </p:cNvSpPr>
          <p:nvPr/>
        </p:nvSpPr>
        <p:spPr bwMode="auto">
          <a:xfrm>
            <a:off x="3707904" y="3429000"/>
            <a:ext cx="1226618" cy="769441"/>
          </a:xfrm>
          <a:prstGeom prst="rect">
            <a:avLst/>
          </a:prstGeom>
          <a:noFill/>
          <a:ln w="9525">
            <a:noFill/>
            <a:miter lim="800000"/>
            <a:headEnd/>
            <a:tailEnd/>
          </a:ln>
        </p:spPr>
        <p:txBody>
          <a:bodyPr wrap="none">
            <a:spAutoFit/>
          </a:bodyPr>
          <a:lstStyle/>
          <a:p>
            <a:r>
              <a:rPr lang="it-IT" sz="4400" b="1" dirty="0">
                <a:solidFill>
                  <a:srgbClr val="DD5A11"/>
                </a:solidFill>
                <a:latin typeface="Aharoni" pitchFamily="2" charset="-79"/>
                <a:cs typeface="Aharoni" pitchFamily="2" charset="-79"/>
              </a:rPr>
              <a:t>CLIL</a:t>
            </a:r>
          </a:p>
        </p:txBody>
      </p:sp>
      <p:sp>
        <p:nvSpPr>
          <p:cNvPr id="24582" name="Rectangle 8"/>
          <p:cNvSpPr>
            <a:spLocks noChangeArrowheads="1"/>
          </p:cNvSpPr>
          <p:nvPr/>
        </p:nvSpPr>
        <p:spPr bwMode="auto">
          <a:xfrm>
            <a:off x="5219700" y="3357563"/>
            <a:ext cx="2592388" cy="954107"/>
          </a:xfrm>
          <a:prstGeom prst="rect">
            <a:avLst/>
          </a:prstGeom>
          <a:noFill/>
          <a:ln w="9525">
            <a:noFill/>
            <a:miter lim="800000"/>
            <a:headEnd/>
            <a:tailEnd/>
          </a:ln>
        </p:spPr>
        <p:txBody>
          <a:bodyPr>
            <a:spAutoFit/>
          </a:bodyPr>
          <a:lstStyle/>
          <a:p>
            <a:r>
              <a:rPr lang="it-IT" sz="2000" b="1" dirty="0">
                <a:solidFill>
                  <a:srgbClr val="DD5A11"/>
                </a:solidFill>
                <a:latin typeface="Aharoni" pitchFamily="2" charset="-79"/>
                <a:cs typeface="Aharoni" pitchFamily="2" charset="-79"/>
              </a:rPr>
              <a:t>LINGUA </a:t>
            </a:r>
            <a:r>
              <a:rPr lang="it-IT" sz="2000" b="1" dirty="0" smtClean="0">
                <a:solidFill>
                  <a:srgbClr val="DD5A11"/>
                </a:solidFill>
                <a:latin typeface="Aharoni" pitchFamily="2" charset="-79"/>
                <a:cs typeface="Aharoni" pitchFamily="2" charset="-79"/>
              </a:rPr>
              <a:t>STRANIERA</a:t>
            </a:r>
          </a:p>
          <a:p>
            <a:pPr algn="ctr"/>
            <a:r>
              <a:rPr lang="it-IT" sz="3600" b="1" dirty="0" smtClean="0">
                <a:solidFill>
                  <a:srgbClr val="DD5A11"/>
                </a:solidFill>
                <a:latin typeface="Aharoni" pitchFamily="2" charset="-79"/>
                <a:cs typeface="Aharoni" pitchFamily="2" charset="-79"/>
              </a:rPr>
              <a:t>LS</a:t>
            </a:r>
            <a:endParaRPr lang="it-IT" sz="3600" b="1" dirty="0">
              <a:solidFill>
                <a:srgbClr val="DD5A1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5602"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
        <p:nvSpPr>
          <p:cNvPr id="25603" name="Segnaposto contenuto 4"/>
          <p:cNvSpPr>
            <a:spLocks noGrp="1"/>
          </p:cNvSpPr>
          <p:nvPr>
            <p:ph idx="1"/>
          </p:nvPr>
        </p:nvSpPr>
        <p:spPr>
          <a:xfrm>
            <a:off x="395288" y="1557338"/>
            <a:ext cx="8229600" cy="4572000"/>
          </a:xfrm>
        </p:spPr>
        <p:txBody>
          <a:bodyPr/>
          <a:lstStyle/>
          <a:p>
            <a:pPr algn="ctr" fontAlgn="auto">
              <a:spcBef>
                <a:spcPts val="0"/>
              </a:spcBef>
              <a:spcAft>
                <a:spcPts val="0"/>
              </a:spcAft>
              <a:defRPr/>
            </a:pPr>
            <a:r>
              <a:rPr lang="it-IT" sz="2000" dirty="0" smtClean="0">
                <a:solidFill>
                  <a:srgbClr val="DD5A11"/>
                </a:solidFill>
                <a:latin typeface="Aharoni" pitchFamily="2" charset="-79"/>
                <a:cs typeface="Aharoni" pitchFamily="2" charset="-79"/>
              </a:rPr>
              <a:t> </a:t>
            </a:r>
            <a:r>
              <a:rPr lang="it-IT" sz="2200" dirty="0" smtClean="0">
                <a:solidFill>
                  <a:srgbClr val="DD5A11"/>
                </a:solidFill>
                <a:latin typeface="Aharoni" pitchFamily="2" charset="-79"/>
                <a:cs typeface="Aharoni" pitchFamily="2" charset="-79"/>
              </a:rPr>
              <a:t>VANTAGGI RISPETTO ALL’INSEGNAMENTO TRADIZIONALE</a:t>
            </a:r>
            <a:endParaRPr lang="it-IT" sz="2200" dirty="0" smtClean="0">
              <a:solidFill>
                <a:srgbClr val="DD5A11"/>
              </a:solidFill>
              <a:latin typeface="Aharoni" pitchFamily="2" charset="-79"/>
              <a:cs typeface="Aharoni" pitchFamily="2" charset="-79"/>
            </a:endParaRPr>
          </a:p>
        </p:txBody>
      </p:sp>
      <p:sp>
        <p:nvSpPr>
          <p:cNvPr id="7" name="Ovale 6"/>
          <p:cNvSpPr/>
          <p:nvPr/>
        </p:nvSpPr>
        <p:spPr>
          <a:xfrm>
            <a:off x="3635897" y="3140968"/>
            <a:ext cx="2016224"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sz="4800" b="1" dirty="0">
                <a:solidFill>
                  <a:srgbClr val="DD5A11"/>
                </a:solidFill>
                <a:latin typeface="Aharoni" pitchFamily="2" charset="-79"/>
                <a:cs typeface="Aharoni" pitchFamily="2" charset="-79"/>
              </a:rPr>
              <a:t>CLIL</a:t>
            </a:r>
            <a:endParaRPr lang="it-IT" sz="4800" dirty="0">
              <a:solidFill>
                <a:srgbClr val="DD5A11"/>
              </a:solidFill>
              <a:latin typeface="Aharoni" pitchFamily="2" charset="-79"/>
              <a:cs typeface="Aharoni" pitchFamily="2" charset="-79"/>
            </a:endParaRPr>
          </a:p>
        </p:txBody>
      </p:sp>
      <p:sp>
        <p:nvSpPr>
          <p:cNvPr id="8" name="Ovale 7"/>
          <p:cNvSpPr/>
          <p:nvPr/>
        </p:nvSpPr>
        <p:spPr>
          <a:xfrm>
            <a:off x="899592" y="2276872"/>
            <a:ext cx="165576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400" dirty="0" smtClean="0">
                <a:solidFill>
                  <a:srgbClr val="DD5A11"/>
                </a:solidFill>
                <a:latin typeface="Aharoni" pitchFamily="2" charset="-79"/>
                <a:cs typeface="Aharoni" pitchFamily="2" charset="-79"/>
              </a:rPr>
              <a:t> </a:t>
            </a:r>
            <a:r>
              <a:rPr lang="it-IT" sz="1000" dirty="0" smtClean="0">
                <a:solidFill>
                  <a:srgbClr val="DD5A11"/>
                </a:solidFill>
                <a:latin typeface="Aharoni" pitchFamily="2" charset="-79"/>
                <a:cs typeface="Aharoni" pitchFamily="2" charset="-79"/>
              </a:rPr>
              <a:t>MOTIVAZIONE </a:t>
            </a:r>
            <a:r>
              <a:rPr lang="it-IT" sz="1100" dirty="0" smtClean="0">
                <a:solidFill>
                  <a:srgbClr val="DD5A11"/>
                </a:solidFill>
                <a:latin typeface="Aharoni" pitchFamily="2" charset="-79"/>
                <a:cs typeface="Aharoni" pitchFamily="2" charset="-79"/>
              </a:rPr>
              <a:t>INTRINSECA </a:t>
            </a:r>
            <a:r>
              <a:rPr lang="it-IT" sz="1100" dirty="0" smtClean="0">
                <a:solidFill>
                  <a:srgbClr val="DD5A11"/>
                </a:solidFill>
                <a:latin typeface="Aharoni" pitchFamily="2" charset="-79"/>
                <a:cs typeface="Aharoni" pitchFamily="2" charset="-79"/>
              </a:rPr>
              <a:t>STUDENTI</a:t>
            </a:r>
            <a:endParaRPr lang="it-IT" sz="1100" dirty="0" smtClean="0">
              <a:solidFill>
                <a:srgbClr val="DD5A11"/>
              </a:solidFill>
              <a:latin typeface="Aharoni" pitchFamily="2" charset="-79"/>
              <a:cs typeface="Aharoni" pitchFamily="2" charset="-79"/>
            </a:endParaRPr>
          </a:p>
        </p:txBody>
      </p:sp>
      <p:sp>
        <p:nvSpPr>
          <p:cNvPr id="15" name="Freccia a destra 14"/>
          <p:cNvSpPr/>
          <p:nvPr/>
        </p:nvSpPr>
        <p:spPr>
          <a:xfrm rot="1314598">
            <a:off x="2643188" y="3170238"/>
            <a:ext cx="9779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16" name="Freccia a destra 15"/>
          <p:cNvSpPr/>
          <p:nvPr/>
        </p:nvSpPr>
        <p:spPr>
          <a:xfrm>
            <a:off x="2555776" y="3789040"/>
            <a:ext cx="977900" cy="268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17" name="Freccia a destra 16"/>
          <p:cNvSpPr/>
          <p:nvPr/>
        </p:nvSpPr>
        <p:spPr>
          <a:xfrm rot="20741240">
            <a:off x="2717800" y="4481513"/>
            <a:ext cx="977900" cy="268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19" name="Freccia a destra 18"/>
          <p:cNvSpPr/>
          <p:nvPr/>
        </p:nvSpPr>
        <p:spPr>
          <a:xfrm rot="8674239">
            <a:off x="5567363" y="3040063"/>
            <a:ext cx="9779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20" name="Freccia a destra 19"/>
          <p:cNvSpPr/>
          <p:nvPr/>
        </p:nvSpPr>
        <p:spPr>
          <a:xfrm rot="10800000">
            <a:off x="5724128" y="3717032"/>
            <a:ext cx="977900" cy="268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21" name="Freccia a destra 20"/>
          <p:cNvSpPr/>
          <p:nvPr/>
        </p:nvSpPr>
        <p:spPr>
          <a:xfrm rot="12343106">
            <a:off x="5589588" y="4419600"/>
            <a:ext cx="977900" cy="268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22" name="Ovale 21"/>
          <p:cNvSpPr/>
          <p:nvPr/>
        </p:nvSpPr>
        <p:spPr>
          <a:xfrm>
            <a:off x="827584" y="3356992"/>
            <a:ext cx="16573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smtClean="0">
                <a:solidFill>
                  <a:srgbClr val="DD5A11"/>
                </a:solidFill>
                <a:latin typeface="Aharoni" pitchFamily="2" charset="-79"/>
                <a:cs typeface="Aharoni" pitchFamily="2" charset="-79"/>
              </a:rPr>
              <a:t>ATTIVAZIONE PROCESI  COGNITIVI</a:t>
            </a:r>
            <a:endParaRPr lang="it-IT" sz="1200" dirty="0">
              <a:solidFill>
                <a:srgbClr val="DD5A11"/>
              </a:solidFill>
              <a:latin typeface="Aharoni" pitchFamily="2" charset="-79"/>
              <a:cs typeface="Aharoni" pitchFamily="2" charset="-79"/>
            </a:endParaRPr>
          </a:p>
        </p:txBody>
      </p:sp>
      <p:sp>
        <p:nvSpPr>
          <p:cNvPr id="24" name="Ovale 23"/>
          <p:cNvSpPr/>
          <p:nvPr/>
        </p:nvSpPr>
        <p:spPr>
          <a:xfrm>
            <a:off x="827088" y="4437063"/>
            <a:ext cx="16573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smtClean="0">
                <a:solidFill>
                  <a:srgbClr val="DD5A11"/>
                </a:solidFill>
                <a:latin typeface="Aharoni" pitchFamily="2" charset="-79"/>
                <a:cs typeface="Aharoni" pitchFamily="2" charset="-79"/>
              </a:rPr>
              <a:t>MAGGIORE</a:t>
            </a:r>
          </a:p>
          <a:p>
            <a:pPr algn="ctr" fontAlgn="auto">
              <a:spcBef>
                <a:spcPts val="0"/>
              </a:spcBef>
              <a:spcAft>
                <a:spcPts val="0"/>
              </a:spcAft>
              <a:defRPr/>
            </a:pPr>
            <a:r>
              <a:rPr lang="it-IT" sz="1200" dirty="0" smtClean="0">
                <a:solidFill>
                  <a:srgbClr val="DD5A11"/>
                </a:solidFill>
                <a:latin typeface="Aharoni" pitchFamily="2" charset="-79"/>
                <a:cs typeface="Aharoni" pitchFamily="2" charset="-79"/>
              </a:rPr>
              <a:t>INTERAZIONE</a:t>
            </a:r>
            <a:endParaRPr lang="it-IT" sz="1200" dirty="0">
              <a:solidFill>
                <a:srgbClr val="DD5A11"/>
              </a:solidFill>
              <a:latin typeface="Aharoni" pitchFamily="2" charset="-79"/>
              <a:cs typeface="Aharoni" pitchFamily="2" charset="-79"/>
            </a:endParaRPr>
          </a:p>
        </p:txBody>
      </p:sp>
      <p:sp>
        <p:nvSpPr>
          <p:cNvPr id="25" name="Ovale 24"/>
          <p:cNvSpPr/>
          <p:nvPr/>
        </p:nvSpPr>
        <p:spPr>
          <a:xfrm>
            <a:off x="6804025" y="2349500"/>
            <a:ext cx="165576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smtClean="0">
                <a:solidFill>
                  <a:srgbClr val="DD5A11"/>
                </a:solidFill>
                <a:latin typeface="Aharoni" pitchFamily="2" charset="-79"/>
                <a:cs typeface="Aharoni" pitchFamily="2" charset="-79"/>
              </a:rPr>
              <a:t>MAGGIORE ESPOSIZIONE</a:t>
            </a:r>
          </a:p>
          <a:p>
            <a:pPr algn="ctr" fontAlgn="auto">
              <a:spcBef>
                <a:spcPts val="0"/>
              </a:spcBef>
              <a:spcAft>
                <a:spcPts val="0"/>
              </a:spcAft>
              <a:defRPr/>
            </a:pPr>
            <a:r>
              <a:rPr lang="it-IT" sz="1200" dirty="0" smtClean="0">
                <a:solidFill>
                  <a:srgbClr val="DD5A11"/>
                </a:solidFill>
                <a:latin typeface="Aharoni" pitchFamily="2" charset="-79"/>
                <a:cs typeface="Aharoni" pitchFamily="2" charset="-79"/>
              </a:rPr>
              <a:t>L</a:t>
            </a:r>
            <a:r>
              <a:rPr lang="it-IT" sz="1600" dirty="0" smtClean="0">
                <a:solidFill>
                  <a:srgbClr val="DD5A11"/>
                </a:solidFill>
                <a:latin typeface="Aharoni" pitchFamily="2" charset="-79"/>
                <a:cs typeface="Aharoni" pitchFamily="2" charset="-79"/>
              </a:rPr>
              <a:t>2</a:t>
            </a:r>
            <a:endParaRPr lang="it-IT" sz="1200" dirty="0">
              <a:solidFill>
                <a:srgbClr val="DD5A11"/>
              </a:solidFill>
              <a:latin typeface="Aharoni" pitchFamily="2" charset="-79"/>
              <a:cs typeface="Aharoni" pitchFamily="2" charset="-79"/>
            </a:endParaRPr>
          </a:p>
        </p:txBody>
      </p:sp>
      <p:sp>
        <p:nvSpPr>
          <p:cNvPr id="26" name="Ovale 25"/>
          <p:cNvSpPr/>
          <p:nvPr/>
        </p:nvSpPr>
        <p:spPr>
          <a:xfrm>
            <a:off x="6875463" y="3357563"/>
            <a:ext cx="16573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smtClean="0">
                <a:solidFill>
                  <a:srgbClr val="DD5A11"/>
                </a:solidFill>
                <a:latin typeface="Aharoni" pitchFamily="2" charset="-79"/>
                <a:cs typeface="Aharoni" pitchFamily="2" charset="-79"/>
              </a:rPr>
              <a:t>RULE OF FORGETTING</a:t>
            </a:r>
            <a:endParaRPr lang="it-IT" sz="1200" dirty="0">
              <a:solidFill>
                <a:srgbClr val="DD5A11"/>
              </a:solidFill>
              <a:latin typeface="Aharoni" pitchFamily="2" charset="-79"/>
              <a:cs typeface="Aharoni" pitchFamily="2" charset="-79"/>
            </a:endParaRPr>
          </a:p>
        </p:txBody>
      </p:sp>
      <p:sp>
        <p:nvSpPr>
          <p:cNvPr id="27" name="Ovale 26"/>
          <p:cNvSpPr/>
          <p:nvPr/>
        </p:nvSpPr>
        <p:spPr>
          <a:xfrm>
            <a:off x="6875463" y="4437063"/>
            <a:ext cx="16573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smtClean="0">
                <a:solidFill>
                  <a:srgbClr val="DD5A11"/>
                </a:solidFill>
                <a:latin typeface="Aharoni" pitchFamily="2" charset="-79"/>
                <a:cs typeface="Aharoni" pitchFamily="2" charset="-79"/>
              </a:rPr>
              <a:t>LEARNING BY DOING</a:t>
            </a:r>
            <a:endParaRPr lang="it-IT" sz="1200" dirty="0">
              <a:solidFill>
                <a:srgbClr val="DD5A1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420938"/>
            <a:ext cx="8229600" cy="3675062"/>
          </a:xfrm>
        </p:spPr>
        <p:txBody>
          <a:bodyPr>
            <a:normAutofit/>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PRIMA DI COMINCIARE</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6627"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00213"/>
            <a:ext cx="8229600" cy="4395787"/>
          </a:xfrm>
        </p:spPr>
        <p:txBody>
          <a:bodyPr>
            <a:normAutofit/>
          </a:bodyPr>
          <a:lstStyle/>
          <a:p>
            <a:pPr marL="274320" indent="-274320" fontAlgn="auto">
              <a:spcAft>
                <a:spcPts val="0"/>
              </a:spcAft>
              <a:buFont typeface="Wingdings 2"/>
              <a:buNone/>
              <a:defRPr/>
            </a:pPr>
            <a:r>
              <a:rPr lang="it-IT" sz="3600" dirty="0" smtClean="0">
                <a:solidFill>
                  <a:srgbClr val="DD5A11"/>
                </a:solidFill>
                <a:latin typeface="Aharoni" pitchFamily="2" charset="-79"/>
                <a:cs typeface="Aharoni" pitchFamily="2" charset="-79"/>
              </a:rPr>
              <a:t>   </a:t>
            </a:r>
            <a:r>
              <a:rPr lang="it-IT" sz="3600" dirty="0" smtClean="0">
                <a:solidFill>
                  <a:srgbClr val="DD5A11"/>
                </a:solidFill>
                <a:latin typeface="Aharoni" pitchFamily="2" charset="-79"/>
                <a:cs typeface="Aharoni" pitchFamily="2" charset="-79"/>
              </a:rPr>
              <a:t>DETERMINARE </a:t>
            </a:r>
            <a:r>
              <a:rPr lang="it-IT" sz="3600" dirty="0" smtClean="0">
                <a:solidFill>
                  <a:srgbClr val="DD5A11"/>
                </a:solidFill>
                <a:latin typeface="Aharoni" pitchFamily="2" charset="-79"/>
                <a:cs typeface="Aharoni" pitchFamily="2" charset="-79"/>
              </a:rPr>
              <a:t>LA SCANSIONE DELLE ABILITA’ COMUNICATIVE </a:t>
            </a:r>
            <a:r>
              <a:rPr lang="it-IT" sz="3600" dirty="0" smtClean="0">
                <a:solidFill>
                  <a:srgbClr val="DD5A11"/>
                </a:solidFill>
                <a:latin typeface="Aharoni" pitchFamily="2" charset="-79"/>
                <a:cs typeface="Aharoni" pitchFamily="2" charset="-79"/>
              </a:rPr>
              <a:t>CONFRONTANDOLE </a:t>
            </a:r>
            <a:r>
              <a:rPr lang="it-IT" sz="3600" dirty="0" smtClean="0">
                <a:solidFill>
                  <a:srgbClr val="DD5A11"/>
                </a:solidFill>
                <a:latin typeface="Aharoni" pitchFamily="2" charset="-79"/>
                <a:cs typeface="Aharoni" pitchFamily="2" charset="-79"/>
              </a:rPr>
              <a:t>CO</a:t>
            </a:r>
            <a:r>
              <a:rPr lang="it-IT" sz="3600" dirty="0" smtClean="0">
                <a:solidFill>
                  <a:srgbClr val="DD5A11"/>
                </a:solidFill>
                <a:latin typeface="Aharoni" pitchFamily="2" charset="-79"/>
                <a:cs typeface="Aharoni" pitchFamily="2" charset="-79"/>
              </a:rPr>
              <a:t>L </a:t>
            </a:r>
            <a:r>
              <a:rPr lang="it-IT" sz="3600" dirty="0" smtClean="0">
                <a:solidFill>
                  <a:srgbClr val="DD5A11"/>
                </a:solidFill>
                <a:latin typeface="Aharoni" pitchFamily="2" charset="-79"/>
                <a:cs typeface="Aharoni" pitchFamily="2" charset="-79"/>
              </a:rPr>
              <a:t>MODELLO DI COMPETENZA COMUNICATIVA UTILIZZATO DAL QUADRO DI RIFERIMENTO EUROPEO DELLE LINGUE </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7651"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00213"/>
            <a:ext cx="8229600" cy="4395787"/>
          </a:xfrm>
        </p:spPr>
        <p:txBody>
          <a:bodyPr>
            <a:normAutofit fontScale="77500" lnSpcReduction="20000"/>
          </a:bodyPr>
          <a:lstStyle/>
          <a:p>
            <a:pPr marL="274320" indent="-274320" fontAlgn="auto">
              <a:spcAft>
                <a:spcPts val="0"/>
              </a:spcAft>
              <a:buFont typeface="Wingdings 2"/>
              <a:buNone/>
              <a:defRPr/>
            </a:pPr>
            <a:r>
              <a:rPr lang="it-IT" b="1" dirty="0" smtClean="0">
                <a:solidFill>
                  <a:srgbClr val="DD5A11"/>
                </a:solidFill>
                <a:latin typeface="Aharoni" pitchFamily="2" charset="-79"/>
                <a:cs typeface="Aharoni" pitchFamily="2" charset="-79"/>
              </a:rPr>
              <a:t>A - BASE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A1 - LIVELLO BASE</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A2 - LIVELLO ELEMENTARE</a:t>
            </a:r>
          </a:p>
          <a:p>
            <a:pPr marL="274320" indent="-274320" fontAlgn="auto">
              <a:spcAft>
                <a:spcPts val="0"/>
              </a:spcAft>
              <a:buFont typeface="Wingdings 2"/>
              <a:buNone/>
              <a:defRPr/>
            </a:pPr>
            <a:r>
              <a:rPr lang="it-IT" b="1" dirty="0" smtClean="0">
                <a:solidFill>
                  <a:srgbClr val="DD5A11"/>
                </a:solidFill>
                <a:latin typeface="Aharoni" pitchFamily="2" charset="-79"/>
                <a:cs typeface="Aharoni" pitchFamily="2" charset="-79"/>
              </a:rPr>
              <a:t>  </a:t>
            </a:r>
          </a:p>
          <a:p>
            <a:pPr marL="274320" indent="-274320" fontAlgn="auto">
              <a:spcAft>
                <a:spcPts val="0"/>
              </a:spcAft>
              <a:buFont typeface="Wingdings 2"/>
              <a:buNone/>
              <a:defRPr/>
            </a:pPr>
            <a:r>
              <a:rPr lang="it-IT" b="1" dirty="0" smtClean="0">
                <a:solidFill>
                  <a:srgbClr val="DD5A11"/>
                </a:solidFill>
                <a:latin typeface="Aharoni" pitchFamily="2" charset="-79"/>
                <a:cs typeface="Aharoni" pitchFamily="2" charset="-79"/>
              </a:rPr>
              <a:t>B - AUTONOMIA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B1 - LIVELLO PRE-INTERMEDIO O "DI SOGLIA"</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B2 - LIVELLO INTERMEDIO</a:t>
            </a:r>
          </a:p>
          <a:p>
            <a:pPr marL="274320" indent="-274320" fontAlgn="auto">
              <a:spcAft>
                <a:spcPts val="0"/>
              </a:spcAft>
              <a:buFont typeface="Wingdings 2"/>
              <a:buNone/>
              <a:defRPr/>
            </a:pPr>
            <a:r>
              <a:rPr lang="it-IT" b="1" dirty="0" smtClean="0">
                <a:solidFill>
                  <a:srgbClr val="DD5A11"/>
                </a:solidFill>
                <a:latin typeface="Aharoni" pitchFamily="2" charset="-79"/>
                <a:cs typeface="Aharoni" pitchFamily="2" charset="-79"/>
              </a:rPr>
              <a:t> </a:t>
            </a:r>
          </a:p>
          <a:p>
            <a:pPr marL="274320" indent="-274320" fontAlgn="auto">
              <a:spcAft>
                <a:spcPts val="0"/>
              </a:spcAft>
              <a:buFont typeface="Wingdings 2"/>
              <a:buNone/>
              <a:defRPr/>
            </a:pPr>
            <a:r>
              <a:rPr lang="it-IT" b="1" dirty="0" smtClean="0">
                <a:solidFill>
                  <a:srgbClr val="DD5A11"/>
                </a:solidFill>
                <a:latin typeface="Aharoni" pitchFamily="2" charset="-79"/>
                <a:cs typeface="Aharoni" pitchFamily="2" charset="-79"/>
              </a:rPr>
              <a:t>C - PADRONANZA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C1 - LIVELLO POST-INTERMEDIO O "DI EFFICIENZA AUTONOMA"</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C2 - LIVELLO AVANZATO O DI PADRONANZA DELLA LINGUA IN SITUAZIONI COMPLESSE</a:t>
            </a:r>
          </a:p>
          <a:p>
            <a:pPr marL="274320" indent="-274320" fontAlgn="auto">
              <a:spcAft>
                <a:spcPts val="0"/>
              </a:spcAft>
              <a:buFont typeface="Wingdings 2"/>
              <a:buNone/>
              <a:defRPr/>
            </a:pPr>
            <a:r>
              <a:rPr lang="it-IT" b="1" dirty="0" smtClean="0"/>
              <a:t> </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8675"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contenuto 2"/>
          <p:cNvSpPr>
            <a:spLocks noGrp="1"/>
          </p:cNvSpPr>
          <p:nvPr>
            <p:ph idx="1"/>
          </p:nvPr>
        </p:nvSpPr>
        <p:spPr>
          <a:xfrm>
            <a:off x="457200" y="1412875"/>
            <a:ext cx="8229600" cy="4683125"/>
          </a:xfrm>
        </p:spPr>
        <p:txBody>
          <a:bodyPr/>
          <a:lstStyle/>
          <a:p>
            <a:r>
              <a:rPr lang="it-IT" b="1" smtClean="0">
                <a:solidFill>
                  <a:srgbClr val="DD5A11"/>
                </a:solidFill>
                <a:latin typeface="Aharoni" pitchFamily="2" charset="-79"/>
                <a:cs typeface="Aharoni" pitchFamily="2" charset="-79"/>
              </a:rPr>
              <a:t>A1 - LIVELLO BASE</a:t>
            </a:r>
            <a:endParaRPr lang="it-IT" smtClean="0">
              <a:solidFill>
                <a:srgbClr val="DD5A11"/>
              </a:solidFill>
              <a:latin typeface="Aharoni" pitchFamily="2" charset="-79"/>
              <a:cs typeface="Aharoni" pitchFamily="2" charset="-79"/>
            </a:endParaRPr>
          </a:p>
          <a:p>
            <a:r>
              <a:rPr lang="it-IT" smtClean="0">
                <a:solidFill>
                  <a:srgbClr val="DD5A11"/>
                </a:solidFill>
                <a:latin typeface="Aharoni" pitchFamily="2" charset="-79"/>
                <a:cs typeface="Aharoni" pitchFamily="2" charset="-79"/>
              </a:rPr>
              <a:t>COMPRENDE E USA ESPRESSIONI DI USO QUOTIDIANO E FRASI BASILARI TESE A SODDISFARE BISOGNI DI TIPO CONCRETO. SA PRESENTARE SE STESSO/A E GLI ALTRI ED È IN GRADO DI FARE DOMANDE E RISPONDERE SU PARTICOLARI PERSONALI COME DOVE ABITA, LE PERSONE CHE CONOSCE E LE COSE CHE POSSIEDE. INTERAGISCE IN MODO SEMPLICE, PURCHÉ L’ALTRA PERSONA PARLI LENTAMENTE E CHIARAMENTE E SIA DISPOSTA A COLLABORARE.</a:t>
            </a: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9699"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1438"/>
            <a:ext cx="8229600" cy="4754562"/>
          </a:xfrm>
        </p:spPr>
        <p:txBody>
          <a:bodyPr>
            <a:normAutofit fontScale="92500"/>
          </a:bodyPr>
          <a:lstStyle/>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A2 - LIVELLO ELEMENTARE</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COMPRENDE FRASI ED ESPRESSIONI USATE FREQUENTEMENTE RELATIVE AD AMBITI DI IMMEDIATA RILEVANZA (ES. INFORMAZIONI PERSONALI E FAMILIARI DI BASE, FARE LA SPESA, LA GEOGRAFIA LOCALE, L'OCCUPAZIONE). COMUNICA IN ATTIVITÀ SEMPLICI E DI ABITUDINE CHE RICHIEDONO UN SEMPLICE SCAMBIO DI INFORMAZIONI SU ARGOMENTI FAMILIARI E COMUNI. SA DESCRIVERE IN TERMINI SEMPLICI ASPETTI DELLA SUA VITA, DELL’AMBIENTE CIRCOSTANTE; SA ESPRIMERE BISOGNI IMMEDIATI.</a:t>
            </a:r>
            <a:endParaRPr lang="it-IT" b="1"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0723"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00213"/>
            <a:ext cx="8229600" cy="4395787"/>
          </a:xfrm>
        </p:spPr>
        <p:txBody>
          <a:bodyPr>
            <a:normAutofit fontScale="92500" lnSpcReduction="10000"/>
          </a:bodyPr>
          <a:lstStyle/>
          <a:p>
            <a:pPr marL="274320" indent="-274320" fontAlgn="auto">
              <a:spcAft>
                <a:spcPts val="0"/>
              </a:spcAft>
              <a:buFont typeface="Wingdings 2"/>
              <a:buChar char=""/>
              <a:defRPr/>
            </a:pPr>
            <a:r>
              <a:rPr lang="it-IT" dirty="0" smtClean="0">
                <a:solidFill>
                  <a:srgbClr val="DD5A11"/>
                </a:solidFill>
                <a:latin typeface="Aharoni" pitchFamily="2" charset="-79"/>
                <a:cs typeface="Aharoni" pitchFamily="2" charset="-79"/>
              </a:rPr>
              <a:t>B1 - LIVELLO PRE-INTERMEDIO O "DI SOGLIA"</a:t>
            </a:r>
          </a:p>
          <a:p>
            <a:pPr marL="274320" indent="-274320" fontAlgn="auto">
              <a:spcAft>
                <a:spcPts val="0"/>
              </a:spcAft>
              <a:buFont typeface="Wingdings 2"/>
              <a:buChar char=""/>
              <a:defRPr/>
            </a:pPr>
            <a:r>
              <a:rPr lang="it-IT" dirty="0" smtClean="0">
                <a:solidFill>
                  <a:srgbClr val="DD5A11"/>
                </a:solidFill>
                <a:latin typeface="Aharoni" pitchFamily="2" charset="-79"/>
                <a:cs typeface="Aharoni" pitchFamily="2" charset="-79"/>
              </a:rPr>
              <a:t>COMPRENDE I PUNTI CHIAVE DI ARGOMENTI FAMILIARI CHE RIGUARDANO LA SCUOLA, IL TEMPO LIBERO ECC. SA MUOVERSI CON DISINVOLTURA IN SITUAZIONI CHE POSSONO VERIFICARSI MENTRE VIAGGIA NEL PAESE DI CUI PARLA LA LINGUA. È IN GRADO DI PRODURRE UN TESTO SEMPLICE RELATIVO AD ARGOMENTI CHE SIANO FAMILIARI O DI INTERESSE PERSONALE. È IN GRADO DI ESPRIMERE ESPERIENZE ED AVVENIMENTI, SOGNI, SPERANZE E AMBIZIONI E DI SPIEGARE BREVEMENTE LE RAGIONI DELLE SUE OPINIONI E DEI SUOI PROGETTI.</a:t>
            </a:r>
            <a:endParaRPr lang="it-IT"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1747"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28775"/>
            <a:ext cx="8229600" cy="4467225"/>
          </a:xfrm>
        </p:spPr>
        <p:txBody>
          <a:bodyPr>
            <a:normAutofit fontScale="92500" lnSpcReduction="10000"/>
          </a:bodyPr>
          <a:lstStyle/>
          <a:p>
            <a:pPr marL="274320" indent="-274320" algn="just" fontAlgn="auto">
              <a:spcAft>
                <a:spcPts val="0"/>
              </a:spcAft>
              <a:buFont typeface="Wingdings 2"/>
              <a:buChar char=""/>
              <a:defRPr/>
            </a:pPr>
            <a:r>
              <a:rPr lang="it-IT" b="1" dirty="0" smtClean="0">
                <a:solidFill>
                  <a:srgbClr val="DD5A11"/>
                </a:solidFill>
                <a:latin typeface="Aharoni" pitchFamily="2" charset="-79"/>
                <a:cs typeface="Aharoni" pitchFamily="2" charset="-79"/>
              </a:rPr>
              <a:t>B2 - LIVELLO INTERMEDIO</a:t>
            </a:r>
          </a:p>
          <a:p>
            <a:pPr marL="274320" indent="-274320" algn="just" fontAlgn="auto">
              <a:spcAft>
                <a:spcPts val="0"/>
              </a:spcAft>
              <a:buFont typeface="Wingdings 2"/>
              <a:buChar char=""/>
              <a:defRPr/>
            </a:pPr>
            <a:r>
              <a:rPr lang="it-IT" b="1" dirty="0" smtClean="0">
                <a:solidFill>
                  <a:srgbClr val="DD5A11"/>
                </a:solidFill>
                <a:latin typeface="Aharoni" pitchFamily="2" charset="-79"/>
                <a:cs typeface="Aharoni" pitchFamily="2" charset="-79"/>
              </a:rPr>
              <a:t>COMPRENDE LE IDEE PRINCIPALI DI TESTI COMPLESSI SU ARGOMENTI SIA CONCRETI CHE ASTRATTI, COMPRESE LE DISCUSSIONI TECNICHE SUL SUO CAMPO DI SPECIALIZZAZIONE. È IN GRADO DI INTERAGIRE CON UNA CERTA SCIOLTEZZA E SPONTANEITÀ CHE RENDONO POSSIBILE UNA INTERAZIONE NATURALE CON I PARLANTI NATIVI SENZA SFORZO PER L'INTERLOCUTORE. SA PRODURRE UN TESTO CHIARO E DETTAGLIATO SU UN'AMPIA GAMMA DI ARGOMENTI E SPIEGARE UN PUNTO DI VISTA SU UN ARGOMENTO FORNENDO I PRO E I CONTRO DELLE VARIE OPZIONI.</a:t>
            </a:r>
            <a:endParaRPr lang="it-IT" b="1"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936104"/>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2771"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420938"/>
            <a:ext cx="8229600" cy="3675062"/>
          </a:xfrm>
        </p:spPr>
        <p:txBody>
          <a:bodyPr>
            <a:normAutofit/>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SCHEMA DI UN’UNITA’ DI APPRENDIMENTO</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15363"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1557338"/>
            <a:ext cx="8229600" cy="4538662"/>
          </a:xfrm>
        </p:spPr>
        <p:txBody>
          <a:bodyPr>
            <a:normAutofit fontScale="92500" lnSpcReduction="10000"/>
          </a:bodyPr>
          <a:lstStyle/>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C1 - LIVELLO POST-INTERMEDIO O "DI EFFICIENZA AUTONOMA"</a:t>
            </a:r>
            <a:endParaRPr lang="it-IT" dirty="0" smtClean="0">
              <a:solidFill>
                <a:srgbClr val="DD5A11"/>
              </a:solidFill>
              <a:latin typeface="Aharoni" pitchFamily="2" charset="-79"/>
              <a:cs typeface="Aharoni" pitchFamily="2" charset="-79"/>
            </a:endParaRPr>
          </a:p>
          <a:p>
            <a:pPr marL="274320" indent="-274320" fontAlgn="auto">
              <a:spcAft>
                <a:spcPts val="0"/>
              </a:spcAft>
              <a:buFont typeface="Wingdings 2"/>
              <a:buChar char=""/>
              <a:defRPr/>
            </a:pPr>
            <a:r>
              <a:rPr lang="it-IT" dirty="0" smtClean="0">
                <a:solidFill>
                  <a:srgbClr val="DD5A11"/>
                </a:solidFill>
                <a:latin typeface="Aharoni" pitchFamily="2" charset="-79"/>
                <a:cs typeface="Aharoni" pitchFamily="2" charset="-79"/>
              </a:rPr>
              <a:t>COMPRENDE UN'AMPIA GAMMA DI TESTI COMPLESSI E LUNGHI E NE SA RICONOSCERE IL SIGNIFICATO IMPLICITO. SI ESPRIME CON SCIOLTEZZA E NATURALEZZA. USA LA LINGUA IN MODO FLESSIBILE ED EFFICACE PER SCOPI SOCIALI, PROFESSIONALI ED ACCADEMICI. RIESCE A PRODURRE TESTI CHIARI, BEN COSTRUITI, DETTAGLIATI SU ARGOMENTI COMPLESSI, MOSTRANDO UN SICURO CONTROLLO DELLA STRUTTURA TESTUALE, DEI CONNETTORI E DEGLI ELEMENTI DI COESIONE.</a:t>
            </a:r>
            <a:endParaRPr lang="it-IT"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3795"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1484313"/>
            <a:ext cx="8229600" cy="4611687"/>
          </a:xfrm>
        </p:spPr>
        <p:txBody>
          <a:bodyPr>
            <a:normAutofit fontScale="92500" lnSpcReduction="10000"/>
          </a:bodyPr>
          <a:lstStyle/>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C2 - LIVELLO AVANZATO O DI PADRONANZA DELLA LINGUA IN SITUAZIONI COMPLESSE</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COMPRENDE CON FACILITA’ PRATICAMENTE TUTTO CIÒ CHE SENTE E LEGGE. SA RIASSUMERE INFORMAZIONI PROVENIENTI DA DIVERSE FONTI SIA PARLATE CHE SCRITTE, RISTRUTTURANDO GLI ARGOMENTI IN UNA PRESENTAZIONE COERENTE. SA ESPRIMERSI SPONTANEAMENTE, IN MODO MOLTO SCORREVOLE E PRECISO, INDIVIDUANDO LE PIÙ SOTTILI SFUMATURE DI SIGNIFICATO IN SITUAZIONI COMPLESSE.I DESCRITTORI RIPORTATI POSSONO TROVARE IMPIEGO IN OGNI LINGUA PARLATA IN EUROPA E SONO TRADOTTI IN OGNI LINGUA.</a:t>
            </a:r>
            <a:endParaRPr lang="it-IT" b="1"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4819"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420938"/>
            <a:ext cx="8229600" cy="3675062"/>
          </a:xfrm>
        </p:spPr>
        <p:txBody>
          <a:bodyPr>
            <a:normAutofit/>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ANALISI DEI BISOGNI</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5843"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420938"/>
            <a:ext cx="8229600" cy="3675062"/>
          </a:xfrm>
        </p:spPr>
        <p:txBody>
          <a:bodyPr>
            <a:normAutofit fontScale="85000" lnSpcReduction="20000"/>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CHI SONO GLI STUDENTI? </a:t>
            </a:r>
            <a:r>
              <a:rPr lang="it-IT" sz="5400" dirty="0" smtClean="0">
                <a:solidFill>
                  <a:srgbClr val="DD5A11"/>
                </a:solidFill>
                <a:latin typeface="Aharoni" pitchFamily="2" charset="-79"/>
                <a:cs typeface="Aharoni" pitchFamily="2" charset="-79"/>
              </a:rPr>
              <a:t>SESSO, ETA</a:t>
            </a:r>
            <a:r>
              <a:rPr lang="it-IT" sz="5400" dirty="0" smtClean="0">
                <a:solidFill>
                  <a:srgbClr val="DD5A11"/>
                </a:solidFill>
                <a:latin typeface="Aharoni" pitchFamily="2" charset="-79"/>
                <a:cs typeface="Aharoni" pitchFamily="2" charset="-79"/>
              </a:rPr>
              <a:t>’, </a:t>
            </a:r>
            <a:r>
              <a:rPr lang="it-IT" sz="5400" dirty="0" smtClean="0">
                <a:solidFill>
                  <a:srgbClr val="DD5A11"/>
                </a:solidFill>
                <a:latin typeface="Aharoni" pitchFamily="2" charset="-79"/>
                <a:cs typeface="Aharoni" pitchFamily="2" charset="-79"/>
              </a:rPr>
              <a:t>LIVELLO </a:t>
            </a:r>
            <a:r>
              <a:rPr lang="it-IT" sz="5400" dirty="0" smtClean="0">
                <a:solidFill>
                  <a:srgbClr val="DD5A11"/>
                </a:solidFill>
                <a:latin typeface="Aharoni" pitchFamily="2" charset="-79"/>
                <a:cs typeface="Aharoni" pitchFamily="2" charset="-79"/>
              </a:rPr>
              <a:t>DI ISTRUZIONE, DIALETTI, </a:t>
            </a:r>
            <a:r>
              <a:rPr lang="it-IT" sz="5400" dirty="0" smtClean="0">
                <a:solidFill>
                  <a:srgbClr val="DD5A11"/>
                </a:solidFill>
                <a:latin typeface="Aharoni" pitchFamily="2" charset="-79"/>
                <a:cs typeface="Aharoni" pitchFamily="2" charset="-79"/>
              </a:rPr>
              <a:t>NAZIONALITA’, </a:t>
            </a:r>
            <a:r>
              <a:rPr lang="it-IT" sz="5400" dirty="0" smtClean="0">
                <a:solidFill>
                  <a:srgbClr val="DD5A11"/>
                </a:solidFill>
                <a:latin typeface="Aharoni" pitchFamily="2" charset="-79"/>
                <a:cs typeface="Aharoni" pitchFamily="2" charset="-79"/>
              </a:rPr>
              <a:t>ALTRE LINGUE CONOSCIUTE, LINGUA DEI GENITORI ECC.</a:t>
            </a:r>
            <a:endParaRPr lang="it-IT"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6867"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1484313"/>
            <a:ext cx="8229600" cy="4540250"/>
          </a:xfrm>
        </p:spPr>
        <p:txBody>
          <a:bodyPr>
            <a:normAutofit fontScale="70000" lnSpcReduction="20000"/>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QUALE LIVELLO DI COMPETENZA HANNO GIA’ GLI </a:t>
            </a:r>
            <a:r>
              <a:rPr lang="it-IT" sz="5400" dirty="0" smtClean="0">
                <a:solidFill>
                  <a:srgbClr val="DD5A11"/>
                </a:solidFill>
                <a:latin typeface="Aharoni" pitchFamily="2" charset="-79"/>
                <a:cs typeface="Aharoni" pitchFamily="2" charset="-79"/>
              </a:rPr>
              <a:t>ALLIEVI </a:t>
            </a:r>
            <a:r>
              <a:rPr lang="it-IT" sz="5400" dirty="0" smtClean="0">
                <a:solidFill>
                  <a:srgbClr val="DD5A11"/>
                </a:solidFill>
                <a:latin typeface="Aharoni" pitchFamily="2" charset="-79"/>
                <a:cs typeface="Aharoni" pitchFamily="2" charset="-79"/>
              </a:rPr>
              <a:t>NELLA LINGUA OBIETTIVO? LIVELLI DI COMPETENZE CERTIFICATI, ANNI DI STUDIO, COMPETENZA NELLE SINGOLE ABILITA’, NELLE CONOSCENZE GRAMMATICALI, LESSICALI, DI PRONUNCIA ECC. </a:t>
            </a:r>
            <a:endParaRPr lang="it-IT"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7891"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268413"/>
            <a:ext cx="8229600" cy="4827587"/>
          </a:xfrm>
        </p:spPr>
        <p:txBody>
          <a:bodyPr>
            <a:normAutofit fontScale="47500" lnSpcReduction="20000"/>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QUALE LIVELLO DI CONSAPEVOLEZZA INTERCULTURALE HANNO  GLI STUDENTI? QUALI ESPERIENZE HANNO  FATTO NELLA LINGUA CHE DOVRANNO IMPARARE </a:t>
            </a:r>
            <a:r>
              <a:rPr lang="it-IT" sz="5400" dirty="0" smtClean="0">
                <a:solidFill>
                  <a:srgbClr val="DD5A11"/>
                </a:solidFill>
                <a:latin typeface="Aharoni" pitchFamily="2" charset="-79"/>
                <a:cs typeface="Aharoni" pitchFamily="2" charset="-79"/>
              </a:rPr>
              <a:t>– SCAMBI COMENIUS, </a:t>
            </a:r>
            <a:r>
              <a:rPr lang="it-IT" sz="5400" dirty="0" smtClean="0">
                <a:solidFill>
                  <a:srgbClr val="DD5A11"/>
                </a:solidFill>
                <a:latin typeface="Aharoni" pitchFamily="2" charset="-79"/>
                <a:cs typeface="Aharoni" pitchFamily="2" charset="-79"/>
              </a:rPr>
              <a:t>VISITE ALL'ESTERO, CORRISPONDENZA SCOLASTICA ECC.-? QUALE </a:t>
            </a:r>
            <a:r>
              <a:rPr lang="it-IT" sz="5400" dirty="0" smtClean="0">
                <a:solidFill>
                  <a:srgbClr val="DD5A11"/>
                </a:solidFill>
                <a:latin typeface="Aharoni" pitchFamily="2" charset="-79"/>
                <a:cs typeface="Aharoni" pitchFamily="2" charset="-79"/>
              </a:rPr>
              <a:t>COGNIZIONE HANNO </a:t>
            </a:r>
            <a:r>
              <a:rPr lang="it-IT" sz="5400" dirty="0" smtClean="0">
                <a:solidFill>
                  <a:srgbClr val="DD5A11"/>
                </a:solidFill>
                <a:latin typeface="Aharoni" pitchFamily="2" charset="-79"/>
                <a:cs typeface="Aharoni" pitchFamily="2" charset="-79"/>
              </a:rPr>
              <a:t>DEGLI ASPETTI SOCIOCULTURALI E SOCIOLINGUISTICI DELLE CULTURE CHE PARLANO LA LINGUA OBIETTIVO? NEL CASO DELL'INGLESE, QUANTO </a:t>
            </a:r>
            <a:r>
              <a:rPr lang="it-IT" sz="5400" dirty="0" smtClean="0">
                <a:solidFill>
                  <a:srgbClr val="DD5A11"/>
                </a:solidFill>
                <a:latin typeface="Aharoni" pitchFamily="2" charset="-79"/>
                <a:cs typeface="Aharoni" pitchFamily="2" charset="-79"/>
              </a:rPr>
              <a:t>AVVERTONO </a:t>
            </a:r>
            <a:r>
              <a:rPr lang="it-IT" sz="5400" dirty="0" smtClean="0">
                <a:solidFill>
                  <a:srgbClr val="DD5A11"/>
                </a:solidFill>
                <a:latin typeface="Aharoni" pitchFamily="2" charset="-79"/>
                <a:cs typeface="Aharoni" pitchFamily="2" charset="-79"/>
              </a:rPr>
              <a:t>DELLA </a:t>
            </a:r>
            <a:r>
              <a:rPr lang="it-IT" sz="5400" dirty="0" smtClean="0">
                <a:solidFill>
                  <a:srgbClr val="DD5A11"/>
                </a:solidFill>
                <a:latin typeface="Aharoni" pitchFamily="2" charset="-79"/>
                <a:cs typeface="Aharoni" pitchFamily="2" charset="-79"/>
              </a:rPr>
              <a:t>SPECIFICITA’ </a:t>
            </a:r>
            <a:r>
              <a:rPr lang="it-IT" sz="5400" dirty="0" smtClean="0">
                <a:solidFill>
                  <a:srgbClr val="DD5A11"/>
                </a:solidFill>
                <a:latin typeface="Aharoni" pitchFamily="2" charset="-79"/>
                <a:cs typeface="Aharoni" pitchFamily="2" charset="-79"/>
              </a:rPr>
              <a:t>DEI SINGOLI PAESI ANGLOFONI? QUANTO SONO INFORMATI DELLE VARIETÀ DELL'INGLESE?</a:t>
            </a: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38915"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844824"/>
            <a:ext cx="8229600" cy="4538662"/>
          </a:xfrm>
        </p:spPr>
        <p:txBody>
          <a:bodyPr>
            <a:normAutofit fontScale="70000" lnSpcReduction="20000"/>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QUALI SONO </a:t>
            </a:r>
            <a:r>
              <a:rPr lang="it-IT" sz="5400" dirty="0" smtClean="0">
                <a:solidFill>
                  <a:srgbClr val="DD5A11"/>
                </a:solidFill>
                <a:latin typeface="Aharoni" pitchFamily="2" charset="-79"/>
                <a:cs typeface="Aharoni" pitchFamily="2" charset="-79"/>
              </a:rPr>
              <a:t>LE ATTENZIONI SPECIFICHE DEGLI </a:t>
            </a:r>
            <a:r>
              <a:rPr lang="it-IT" sz="5400" dirty="0" smtClean="0">
                <a:solidFill>
                  <a:srgbClr val="DD5A11"/>
                </a:solidFill>
                <a:latin typeface="Aharoni" pitchFamily="2" charset="-79"/>
                <a:cs typeface="Aharoni" pitchFamily="2" charset="-79"/>
              </a:rPr>
              <a:t>STUDENTI (INDIVIDUALI E DI GRUPPO)? QUALI ARGOMENTI </a:t>
            </a:r>
            <a:r>
              <a:rPr lang="it-IT" sz="5400" dirty="0" err="1" smtClean="0">
                <a:solidFill>
                  <a:srgbClr val="DD5A11"/>
                </a:solidFill>
                <a:latin typeface="Aharoni" pitchFamily="2" charset="-79"/>
                <a:cs typeface="Aharoni" pitchFamily="2" charset="-79"/>
              </a:rPr>
              <a:t>LI</a:t>
            </a:r>
            <a:r>
              <a:rPr lang="it-IT" sz="5400" dirty="0" smtClean="0">
                <a:solidFill>
                  <a:srgbClr val="DD5A11"/>
                </a:solidFill>
                <a:latin typeface="Aharoni" pitchFamily="2" charset="-79"/>
                <a:cs typeface="Aharoni" pitchFamily="2" charset="-79"/>
              </a:rPr>
              <a:t> </a:t>
            </a:r>
            <a:r>
              <a:rPr lang="it-IT" sz="5400" dirty="0" smtClean="0">
                <a:solidFill>
                  <a:srgbClr val="DD5A11"/>
                </a:solidFill>
                <a:latin typeface="Aharoni" pitchFamily="2" charset="-79"/>
                <a:cs typeface="Aharoni" pitchFamily="2" charset="-79"/>
              </a:rPr>
              <a:t>AFFASCINANO? </a:t>
            </a:r>
            <a:r>
              <a:rPr lang="it-IT" sz="5400" dirty="0" smtClean="0">
                <a:solidFill>
                  <a:srgbClr val="DD5A11"/>
                </a:solidFill>
                <a:latin typeface="Aharoni" pitchFamily="2" charset="-79"/>
                <a:cs typeface="Aharoni" pitchFamily="2" charset="-79"/>
              </a:rPr>
              <a:t>CON QUALE TIPO DI ESPERIENZA PERSONALE - O PROFESSIONALE - POTREBBERO CONTRIBUIRE?</a:t>
            </a:r>
            <a:endParaRPr lang="it-IT"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dirty="0"/>
          </a:p>
        </p:txBody>
      </p:sp>
      <p:sp>
        <p:nvSpPr>
          <p:cNvPr id="39939"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00213"/>
            <a:ext cx="8229600" cy="4395787"/>
          </a:xfrm>
        </p:spPr>
        <p:txBody>
          <a:bodyPr>
            <a:normAutofit fontScale="70000" lnSpcReduction="20000"/>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QUALI ATTEGGIAMENTI HANNO GLI STUDENTI? A QUALE </a:t>
            </a:r>
            <a:r>
              <a:rPr lang="it-IT" sz="5400" dirty="0" smtClean="0">
                <a:solidFill>
                  <a:srgbClr val="DD5A11"/>
                </a:solidFill>
                <a:latin typeface="Aharoni" pitchFamily="2" charset="-79"/>
                <a:cs typeface="Aharoni" pitchFamily="2" charset="-79"/>
              </a:rPr>
              <a:t>CATALOGAZIONE </a:t>
            </a:r>
            <a:r>
              <a:rPr lang="it-IT" sz="5400" dirty="0" smtClean="0">
                <a:solidFill>
                  <a:srgbClr val="DD5A11"/>
                </a:solidFill>
                <a:latin typeface="Aharoni" pitchFamily="2" charset="-79"/>
                <a:cs typeface="Aharoni" pitchFamily="2" charset="-79"/>
              </a:rPr>
              <a:t>DI APPRENDENTE GLI STUDENTI RITENGONO DI APPARTENERE? QUALE ATTEGGIAMENTO HANNO NEI CONFRONTI DELLA LINGUA E DELLA CULTURA OGGETTO DEL LORO STUDIO?</a:t>
            </a:r>
            <a:endParaRPr lang="it-IT"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dirty="0"/>
          </a:p>
        </p:txBody>
      </p:sp>
      <p:sp>
        <p:nvSpPr>
          <p:cNvPr id="40963"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contenuto 2"/>
          <p:cNvSpPr>
            <a:spLocks noGrp="1"/>
          </p:cNvSpPr>
          <p:nvPr>
            <p:ph idx="1"/>
          </p:nvPr>
        </p:nvSpPr>
        <p:spPr>
          <a:xfrm>
            <a:off x="457200" y="2420938"/>
            <a:ext cx="8229600" cy="3675062"/>
          </a:xfrm>
        </p:spPr>
        <p:txBody>
          <a:bodyPr/>
          <a:lstStyle/>
          <a:p>
            <a:pPr>
              <a:buFont typeface="Wingdings 2" pitchFamily="18" charset="2"/>
              <a:buNone/>
            </a:pPr>
            <a:r>
              <a:rPr lang="it-IT" sz="3200" dirty="0" smtClean="0">
                <a:solidFill>
                  <a:srgbClr val="DD5A11"/>
                </a:solidFill>
                <a:latin typeface="Aharoni" pitchFamily="2" charset="-79"/>
                <a:cs typeface="Aharoni" pitchFamily="2" charset="-79"/>
              </a:rPr>
              <a:t>STRUTTURARE UN PERCORSO CHE</a:t>
            </a:r>
          </a:p>
          <a:p>
            <a:pPr lvl="1">
              <a:lnSpc>
                <a:spcPct val="90000"/>
              </a:lnSpc>
              <a:spcBef>
                <a:spcPct val="0"/>
              </a:spcBef>
            </a:pPr>
            <a:r>
              <a:rPr lang="it-IT" sz="3200" dirty="0" smtClean="0">
                <a:solidFill>
                  <a:srgbClr val="DD5A11"/>
                </a:solidFill>
                <a:latin typeface="Aharoni" pitchFamily="2" charset="-79"/>
                <a:cs typeface="Aharoni" pitchFamily="2" charset="-79"/>
              </a:rPr>
              <a:t>incentivi </a:t>
            </a:r>
            <a:r>
              <a:rPr lang="it-IT" sz="3200" dirty="0" smtClean="0">
                <a:solidFill>
                  <a:srgbClr val="DD5A11"/>
                </a:solidFill>
                <a:latin typeface="Aharoni" pitchFamily="2" charset="-79"/>
                <a:cs typeface="Aharoni" pitchFamily="2" charset="-79"/>
              </a:rPr>
              <a:t>gli studenti</a:t>
            </a:r>
          </a:p>
          <a:p>
            <a:pPr lvl="1">
              <a:lnSpc>
                <a:spcPct val="90000"/>
              </a:lnSpc>
              <a:spcBef>
                <a:spcPct val="0"/>
              </a:spcBef>
            </a:pPr>
            <a:r>
              <a:rPr lang="it-IT" sz="3200" dirty="0" smtClean="0">
                <a:solidFill>
                  <a:srgbClr val="DD5A11"/>
                </a:solidFill>
                <a:latin typeface="Aharoni" pitchFamily="2" charset="-79"/>
                <a:cs typeface="Aharoni" pitchFamily="2" charset="-79"/>
              </a:rPr>
              <a:t>arricchisca </a:t>
            </a:r>
            <a:r>
              <a:rPr lang="it-IT" sz="3200" dirty="0" smtClean="0">
                <a:solidFill>
                  <a:srgbClr val="DD5A11"/>
                </a:solidFill>
                <a:latin typeface="Aharoni" pitchFamily="2" charset="-79"/>
                <a:cs typeface="Aharoni" pitchFamily="2" charset="-79"/>
              </a:rPr>
              <a:t>le competenze disciplinari</a:t>
            </a:r>
          </a:p>
          <a:p>
            <a:pPr lvl="1">
              <a:lnSpc>
                <a:spcPct val="90000"/>
              </a:lnSpc>
              <a:spcBef>
                <a:spcPct val="0"/>
              </a:spcBef>
            </a:pPr>
            <a:r>
              <a:rPr lang="it-IT" sz="3200" dirty="0" smtClean="0">
                <a:solidFill>
                  <a:srgbClr val="DD5A11"/>
                </a:solidFill>
                <a:latin typeface="Aharoni" pitchFamily="2" charset="-79"/>
                <a:cs typeface="Aharoni" pitchFamily="2" charset="-79"/>
              </a:rPr>
              <a:t>arricchisca </a:t>
            </a:r>
            <a:r>
              <a:rPr lang="it-IT" sz="3200" dirty="0" smtClean="0">
                <a:solidFill>
                  <a:srgbClr val="DD5A11"/>
                </a:solidFill>
                <a:latin typeface="Aharoni" pitchFamily="2" charset="-79"/>
                <a:cs typeface="Aharoni" pitchFamily="2" charset="-79"/>
              </a:rPr>
              <a:t>le competenze linguistiche</a:t>
            </a:r>
          </a:p>
          <a:p>
            <a:pPr lvl="1">
              <a:lnSpc>
                <a:spcPct val="90000"/>
              </a:lnSpc>
              <a:spcBef>
                <a:spcPct val="0"/>
              </a:spcBef>
            </a:pPr>
            <a:r>
              <a:rPr lang="it-IT" sz="3200" dirty="0" smtClean="0">
                <a:solidFill>
                  <a:srgbClr val="DD5A11"/>
                </a:solidFill>
                <a:latin typeface="Aharoni" pitchFamily="2" charset="-79"/>
                <a:cs typeface="Aharoni" pitchFamily="2" charset="-79"/>
              </a:rPr>
              <a:t>dia </a:t>
            </a:r>
            <a:r>
              <a:rPr lang="it-IT" sz="3200" dirty="0" smtClean="0">
                <a:solidFill>
                  <a:srgbClr val="DD5A11"/>
                </a:solidFill>
                <a:latin typeface="Aharoni" pitchFamily="2" charset="-79"/>
                <a:cs typeface="Aharoni" pitchFamily="2" charset="-79"/>
              </a:rPr>
              <a:t>una sensazione </a:t>
            </a:r>
            <a:r>
              <a:rPr lang="it-IT" sz="3200" dirty="0" smtClean="0">
                <a:solidFill>
                  <a:srgbClr val="DD5A11"/>
                </a:solidFill>
                <a:latin typeface="Aharoni" pitchFamily="2" charset="-79"/>
                <a:cs typeface="Aharoni" pitchFamily="2" charset="-79"/>
              </a:rPr>
              <a:t>di compiutezza</a:t>
            </a:r>
          </a:p>
          <a:p>
            <a:endParaRPr lang="it-IT" sz="3600" dirty="0" smtClean="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1987"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egnaposto contenuto 1"/>
          <p:cNvSpPr>
            <a:spLocks noGrp="1"/>
          </p:cNvSpPr>
          <p:nvPr>
            <p:ph idx="1"/>
          </p:nvPr>
        </p:nvSpPr>
        <p:spPr>
          <a:xfrm>
            <a:off x="539750" y="1484313"/>
            <a:ext cx="8229600" cy="4176712"/>
          </a:xfrm>
        </p:spPr>
        <p:txBody>
          <a:bodyPr/>
          <a:lstStyle/>
          <a:p>
            <a:pPr lvl="1">
              <a:lnSpc>
                <a:spcPct val="90000"/>
              </a:lnSpc>
              <a:spcBef>
                <a:spcPct val="0"/>
              </a:spcBef>
              <a:buFont typeface="Wingdings 2" pitchFamily="18" charset="2"/>
              <a:buNone/>
            </a:pPr>
            <a:r>
              <a:rPr lang="it-IT" dirty="0" smtClean="0">
                <a:solidFill>
                  <a:srgbClr val="DD5A11"/>
                </a:solidFill>
                <a:latin typeface="Aharoni" pitchFamily="2" charset="-79"/>
                <a:cs typeface="Aharoni" pitchFamily="2" charset="-79"/>
              </a:rPr>
              <a:t>LA PROGETTAZIONE E’ NECESSARIA</a:t>
            </a:r>
          </a:p>
          <a:p>
            <a:pPr>
              <a:lnSpc>
                <a:spcPct val="90000"/>
              </a:lnSpc>
            </a:pPr>
            <a:r>
              <a:rPr lang="it-IT" sz="2800" dirty="0" smtClean="0">
                <a:solidFill>
                  <a:srgbClr val="DD5A11"/>
                </a:solidFill>
                <a:latin typeface="Aharoni" pitchFamily="2" charset="-79"/>
                <a:cs typeface="Aharoni" pitchFamily="2" charset="-79"/>
              </a:rPr>
              <a:t>Per </a:t>
            </a:r>
            <a:r>
              <a:rPr lang="it-IT" sz="2800" dirty="0" smtClean="0">
                <a:solidFill>
                  <a:srgbClr val="DD5A11"/>
                </a:solidFill>
                <a:latin typeface="Aharoni" pitchFamily="2" charset="-79"/>
                <a:cs typeface="Aharoni" pitchFamily="2" charset="-79"/>
              </a:rPr>
              <a:t>segnare </a:t>
            </a:r>
            <a:r>
              <a:rPr lang="it-IT" sz="2800" dirty="0" smtClean="0">
                <a:solidFill>
                  <a:srgbClr val="DD5A11"/>
                </a:solidFill>
                <a:latin typeface="Aharoni" pitchFamily="2" charset="-79"/>
                <a:cs typeface="Aharoni" pitchFamily="2" charset="-79"/>
              </a:rPr>
              <a:t>nuovi percorsi, nuovi curricoli, anche interdisciplinari</a:t>
            </a:r>
          </a:p>
          <a:p>
            <a:pPr>
              <a:lnSpc>
                <a:spcPct val="90000"/>
              </a:lnSpc>
            </a:pPr>
            <a:r>
              <a:rPr lang="it-IT" sz="2800" dirty="0" smtClean="0">
                <a:solidFill>
                  <a:srgbClr val="DD5A11"/>
                </a:solidFill>
                <a:latin typeface="Aharoni" pitchFamily="2" charset="-79"/>
                <a:cs typeface="Aharoni" pitchFamily="2" charset="-79"/>
              </a:rPr>
              <a:t>Per </a:t>
            </a:r>
            <a:r>
              <a:rPr lang="it-IT" sz="2800" dirty="0" smtClean="0">
                <a:solidFill>
                  <a:srgbClr val="DD5A11"/>
                </a:solidFill>
                <a:latin typeface="Aharoni" pitchFamily="2" charset="-79"/>
                <a:cs typeface="Aharoni" pitchFamily="2" charset="-79"/>
              </a:rPr>
              <a:t>progettare </a:t>
            </a:r>
            <a:r>
              <a:rPr lang="it-IT" sz="2800" dirty="0" smtClean="0">
                <a:solidFill>
                  <a:srgbClr val="DD5A11"/>
                </a:solidFill>
                <a:latin typeface="Aharoni" pitchFamily="2" charset="-79"/>
                <a:cs typeface="Aharoni" pitchFamily="2" charset="-79"/>
              </a:rPr>
              <a:t>la crescita disciplinare e linguistica</a:t>
            </a:r>
          </a:p>
          <a:p>
            <a:pPr>
              <a:lnSpc>
                <a:spcPct val="90000"/>
              </a:lnSpc>
            </a:pPr>
            <a:r>
              <a:rPr lang="it-IT" sz="2800" dirty="0" smtClean="0">
                <a:solidFill>
                  <a:srgbClr val="DD5A11"/>
                </a:solidFill>
                <a:latin typeface="Aharoni" pitchFamily="2" charset="-79"/>
                <a:cs typeface="Aharoni" pitchFamily="2" charset="-79"/>
              </a:rPr>
              <a:t>Per fornire maggiore supporto tanto al docente quanto ai discenti</a:t>
            </a:r>
          </a:p>
          <a:p>
            <a:pPr>
              <a:lnSpc>
                <a:spcPct val="90000"/>
              </a:lnSpc>
            </a:pPr>
            <a:r>
              <a:rPr lang="it-IT" sz="2800" dirty="0" smtClean="0">
                <a:solidFill>
                  <a:srgbClr val="DD5A11"/>
                </a:solidFill>
                <a:latin typeface="Aharoni" pitchFamily="2" charset="-79"/>
                <a:cs typeface="Aharoni" pitchFamily="2" charset="-79"/>
              </a:rPr>
              <a:t>Per facilitare la </a:t>
            </a:r>
            <a:r>
              <a:rPr lang="it-IT" sz="2800" dirty="0" smtClean="0">
                <a:solidFill>
                  <a:srgbClr val="DD5A11"/>
                </a:solidFill>
                <a:latin typeface="Aharoni" pitchFamily="2" charset="-79"/>
                <a:cs typeface="Aharoni" pitchFamily="2" charset="-79"/>
              </a:rPr>
              <a:t>“</a:t>
            </a:r>
            <a:r>
              <a:rPr lang="it-IT" sz="2800" dirty="0" err="1" smtClean="0">
                <a:solidFill>
                  <a:srgbClr val="DD5A11"/>
                </a:solidFill>
                <a:latin typeface="Aharoni" pitchFamily="2" charset="-79"/>
                <a:cs typeface="Aharoni" pitchFamily="2" charset="-79"/>
              </a:rPr>
              <a:t>fattibilita’</a:t>
            </a:r>
            <a:r>
              <a:rPr lang="it-IT" sz="2800" dirty="0" smtClean="0">
                <a:solidFill>
                  <a:srgbClr val="DD5A11"/>
                </a:solidFill>
                <a:latin typeface="Aharoni" pitchFamily="2" charset="-79"/>
                <a:cs typeface="Aharoni" pitchFamily="2" charset="-79"/>
              </a:rPr>
              <a:t>” </a:t>
            </a:r>
            <a:r>
              <a:rPr lang="it-IT" sz="2800" dirty="0" smtClean="0">
                <a:solidFill>
                  <a:srgbClr val="DD5A11"/>
                </a:solidFill>
                <a:latin typeface="Aharoni" pitchFamily="2" charset="-79"/>
                <a:cs typeface="Aharoni" pitchFamily="2" charset="-79"/>
              </a:rPr>
              <a:t>dell’esperienza</a:t>
            </a:r>
          </a:p>
          <a:p>
            <a:pPr>
              <a:lnSpc>
                <a:spcPct val="90000"/>
              </a:lnSpc>
            </a:pPr>
            <a:endParaRPr lang="it-IT" dirty="0" smtClean="0">
              <a:solidFill>
                <a:srgbClr val="DD5A11"/>
              </a:solidFill>
              <a:latin typeface="Aharoni" pitchFamily="2" charset="-79"/>
              <a:cs typeface="Aharoni" pitchFamily="2" charset="-79"/>
            </a:endParaRPr>
          </a:p>
          <a:p>
            <a:endParaRPr lang="it-IT" dirty="0" smtClean="0">
              <a:solidFill>
                <a:srgbClr val="DD5A11"/>
              </a:solidFill>
              <a:latin typeface="Aharoni" pitchFamily="2" charset="-79"/>
              <a:cs typeface="Aharoni" pitchFamily="2" charset="-79"/>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43012"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57338"/>
            <a:ext cx="8229600" cy="4538662"/>
          </a:xfrm>
        </p:spPr>
        <p:txBody>
          <a:bodyPr>
            <a:normAutofit fontScale="77500" lnSpcReduction="20000"/>
          </a:bodyPr>
          <a:lstStyle/>
          <a:p>
            <a:pPr marL="609600" indent="-609600" fontAlgn="auto">
              <a:spcAft>
                <a:spcPts val="0"/>
              </a:spcAft>
              <a:buFont typeface="Wingdings 2"/>
              <a:buChar char=""/>
              <a:defRPr/>
            </a:pPr>
            <a:r>
              <a:rPr lang="it-IT" sz="2800" dirty="0" smtClean="0">
                <a:solidFill>
                  <a:srgbClr val="DD5A11"/>
                </a:solidFill>
                <a:latin typeface="Aharoni" pitchFamily="2" charset="-79"/>
                <a:cs typeface="Aharoni" pitchFamily="2" charset="-79"/>
              </a:rPr>
              <a:t>SUPERARE </a:t>
            </a:r>
            <a:r>
              <a:rPr lang="it-IT" sz="2800" dirty="0" smtClean="0">
                <a:solidFill>
                  <a:srgbClr val="DD5A11"/>
                </a:solidFill>
                <a:latin typeface="Aharoni" pitchFamily="2" charset="-79"/>
                <a:cs typeface="Aharoni" pitchFamily="2" charset="-79"/>
              </a:rPr>
              <a:t>LA TRADIZIONALE FORMAZIONE MONOLINGUE E </a:t>
            </a:r>
            <a:r>
              <a:rPr lang="it-IT" sz="2800" dirty="0" smtClean="0">
                <a:solidFill>
                  <a:srgbClr val="DD5A11"/>
                </a:solidFill>
                <a:latin typeface="Aharoni" pitchFamily="2" charset="-79"/>
                <a:cs typeface="Aharoni" pitchFamily="2" charset="-79"/>
              </a:rPr>
              <a:t>MIRARE </a:t>
            </a:r>
            <a:r>
              <a:rPr lang="it-IT" sz="2800" dirty="0" smtClean="0">
                <a:solidFill>
                  <a:srgbClr val="DD5A11"/>
                </a:solidFill>
                <a:latin typeface="Aharoni" pitchFamily="2" charset="-79"/>
                <a:cs typeface="Aharoni" pitchFamily="2" charset="-79"/>
              </a:rPr>
              <a:t>AD UN’ISTRUZIONE PLURICULTURALE E PLURILINGUISTICA, NEL QUADRO </a:t>
            </a:r>
            <a:r>
              <a:rPr lang="it-IT" sz="2800" dirty="0" err="1" smtClean="0">
                <a:solidFill>
                  <a:srgbClr val="DD5A11"/>
                </a:solidFill>
                <a:latin typeface="Aharoni" pitchFamily="2" charset="-79"/>
                <a:cs typeface="Aharoni" pitchFamily="2" charset="-79"/>
              </a:rPr>
              <a:t>DI</a:t>
            </a:r>
            <a:r>
              <a:rPr lang="it-IT" sz="2800" dirty="0" smtClean="0">
                <a:solidFill>
                  <a:srgbClr val="DD5A11"/>
                </a:solidFill>
                <a:latin typeface="Aharoni" pitchFamily="2" charset="-79"/>
                <a:cs typeface="Aharoni" pitchFamily="2" charset="-79"/>
              </a:rPr>
              <a:t> UNA NUOVA CITTADINANZA EUROPEA;</a:t>
            </a:r>
          </a:p>
          <a:p>
            <a:pPr marL="609600" indent="-609600" fontAlgn="auto">
              <a:spcAft>
                <a:spcPts val="0"/>
              </a:spcAft>
              <a:buFont typeface="Wingdings 2"/>
              <a:buChar char=""/>
              <a:defRPr/>
            </a:pPr>
            <a:r>
              <a:rPr lang="it-IT" sz="2800" dirty="0" smtClean="0">
                <a:solidFill>
                  <a:srgbClr val="DD5A11"/>
                </a:solidFill>
                <a:latin typeface="Aharoni" pitchFamily="2" charset="-79"/>
                <a:cs typeface="Aharoni" pitchFamily="2" charset="-79"/>
              </a:rPr>
              <a:t>SPERIMENTARE UN TIPO </a:t>
            </a:r>
            <a:r>
              <a:rPr lang="it-IT" sz="2800" dirty="0" err="1" smtClean="0">
                <a:solidFill>
                  <a:srgbClr val="DD5A11"/>
                </a:solidFill>
                <a:latin typeface="Aharoni" pitchFamily="2" charset="-79"/>
                <a:cs typeface="Aharoni" pitchFamily="2" charset="-79"/>
              </a:rPr>
              <a:t>DI</a:t>
            </a:r>
            <a:r>
              <a:rPr lang="it-IT" sz="2800" dirty="0" smtClean="0">
                <a:solidFill>
                  <a:srgbClr val="DD5A11"/>
                </a:solidFill>
                <a:latin typeface="Aharoni" pitchFamily="2" charset="-79"/>
                <a:cs typeface="Aharoni" pitchFamily="2" charset="-79"/>
              </a:rPr>
              <a:t> APPROCCIO METODOLOGICO-DIDATTICO </a:t>
            </a:r>
            <a:r>
              <a:rPr lang="it-IT" sz="2800" dirty="0" smtClean="0">
                <a:solidFill>
                  <a:srgbClr val="DD5A11"/>
                </a:solidFill>
                <a:latin typeface="Aharoni" pitchFamily="2" charset="-79"/>
                <a:cs typeface="Aharoni" pitchFamily="2" charset="-79"/>
              </a:rPr>
              <a:t>DIFFERENTE, </a:t>
            </a:r>
            <a:r>
              <a:rPr lang="it-IT" sz="2800" dirty="0" smtClean="0">
                <a:solidFill>
                  <a:srgbClr val="DD5A11"/>
                </a:solidFill>
                <a:latin typeface="Aharoni" pitchFamily="2" charset="-79"/>
                <a:cs typeface="Aharoni" pitchFamily="2" charset="-79"/>
              </a:rPr>
              <a:t>E TESTARNE L’EFFICACIA, SEPPURE IN MISURA LIMITATA;</a:t>
            </a:r>
          </a:p>
          <a:p>
            <a:pPr marL="609600" indent="-609600" fontAlgn="auto">
              <a:spcAft>
                <a:spcPts val="0"/>
              </a:spcAft>
              <a:buFont typeface="Wingdings 2"/>
              <a:buChar char=""/>
              <a:defRPr/>
            </a:pPr>
            <a:r>
              <a:rPr lang="it-IT" sz="2800" dirty="0" smtClean="0">
                <a:solidFill>
                  <a:srgbClr val="DD5A11"/>
                </a:solidFill>
                <a:latin typeface="Aharoni" pitchFamily="2" charset="-79"/>
                <a:cs typeface="Aharoni" pitchFamily="2" charset="-79"/>
              </a:rPr>
              <a:t>FAR APPRENDERE I CONTENUTI E LE STRUTTURE LOGICHE </a:t>
            </a:r>
            <a:r>
              <a:rPr lang="it-IT" sz="2800" dirty="0" err="1" smtClean="0">
                <a:solidFill>
                  <a:srgbClr val="DD5A11"/>
                </a:solidFill>
                <a:latin typeface="Aharoni" pitchFamily="2" charset="-79"/>
                <a:cs typeface="Aharoni" pitchFamily="2" charset="-79"/>
              </a:rPr>
              <a:t>DI</a:t>
            </a:r>
            <a:r>
              <a:rPr lang="it-IT" sz="2800" dirty="0" smtClean="0">
                <a:solidFill>
                  <a:srgbClr val="DD5A11"/>
                </a:solidFill>
                <a:latin typeface="Aharoni" pitchFamily="2" charset="-79"/>
                <a:cs typeface="Aharoni" pitchFamily="2" charset="-79"/>
              </a:rPr>
              <a:t> UNA DISCIPLINA </a:t>
            </a:r>
            <a:r>
              <a:rPr lang="it-IT" sz="2800" dirty="0" err="1" smtClean="0">
                <a:solidFill>
                  <a:srgbClr val="DD5A11"/>
                </a:solidFill>
                <a:latin typeface="Aharoni" pitchFamily="2" charset="-79"/>
                <a:cs typeface="Aharoni" pitchFamily="2" charset="-79"/>
              </a:rPr>
              <a:t>DI</a:t>
            </a:r>
            <a:r>
              <a:rPr lang="it-IT" sz="2800" dirty="0" smtClean="0">
                <a:solidFill>
                  <a:srgbClr val="DD5A11"/>
                </a:solidFill>
                <a:latin typeface="Aharoni" pitchFamily="2" charset="-79"/>
                <a:cs typeface="Aharoni" pitchFamily="2" charset="-79"/>
              </a:rPr>
              <a:t> STUDIO, </a:t>
            </a:r>
            <a:r>
              <a:rPr lang="it-IT" sz="2800" dirty="0" smtClean="0">
                <a:solidFill>
                  <a:srgbClr val="DD5A11"/>
                </a:solidFill>
                <a:latin typeface="Aharoni" pitchFamily="2" charset="-79"/>
                <a:cs typeface="Aharoni" pitchFamily="2" charset="-79"/>
              </a:rPr>
              <a:t>RAFFORZANDO </a:t>
            </a:r>
            <a:r>
              <a:rPr lang="it-IT" sz="2800" dirty="0" smtClean="0">
                <a:solidFill>
                  <a:srgbClr val="DD5A11"/>
                </a:solidFill>
                <a:latin typeface="Aharoni" pitchFamily="2" charset="-79"/>
                <a:cs typeface="Aharoni" pitchFamily="2" charset="-79"/>
              </a:rPr>
              <a:t>NON SOLO LE </a:t>
            </a:r>
            <a:r>
              <a:rPr lang="it-IT" sz="2800" dirty="0" smtClean="0">
                <a:solidFill>
                  <a:srgbClr val="DD5A11"/>
                </a:solidFill>
                <a:latin typeface="Aharoni" pitchFamily="2" charset="-79"/>
                <a:cs typeface="Aharoni" pitchFamily="2" charset="-79"/>
              </a:rPr>
              <a:t>ABILITA’ </a:t>
            </a:r>
            <a:r>
              <a:rPr lang="it-IT" sz="2800" dirty="0" smtClean="0">
                <a:solidFill>
                  <a:srgbClr val="DD5A11"/>
                </a:solidFill>
                <a:latin typeface="Aharoni" pitchFamily="2" charset="-79"/>
                <a:cs typeface="Aharoni" pitchFamily="2" charset="-79"/>
              </a:rPr>
              <a:t>LINGUISTICHE MA, ATTRAVERSO QUESTA, LE </a:t>
            </a:r>
            <a:r>
              <a:rPr lang="it-IT" sz="2800" dirty="0" smtClean="0">
                <a:solidFill>
                  <a:srgbClr val="DD5A11"/>
                </a:solidFill>
                <a:latin typeface="Aharoni" pitchFamily="2" charset="-79"/>
                <a:cs typeface="Aharoni" pitchFamily="2" charset="-79"/>
              </a:rPr>
              <a:t>CAPACITA’ </a:t>
            </a:r>
            <a:r>
              <a:rPr lang="it-IT" sz="2800" dirty="0" smtClean="0">
                <a:solidFill>
                  <a:srgbClr val="DD5A11"/>
                </a:solidFill>
                <a:latin typeface="Aharoni" pitchFamily="2" charset="-79"/>
                <a:cs typeface="Aharoni" pitchFamily="2" charset="-79"/>
              </a:rPr>
              <a:t>COGNITIVE SUPERIORI;</a:t>
            </a:r>
          </a:p>
          <a:p>
            <a:pPr marL="609600" indent="-609600" fontAlgn="auto">
              <a:spcAft>
                <a:spcPts val="0"/>
              </a:spcAft>
              <a:buFont typeface="Wingdings 2"/>
              <a:buChar char=""/>
              <a:defRPr/>
            </a:pPr>
            <a:r>
              <a:rPr lang="it-IT" sz="2800" dirty="0" smtClean="0">
                <a:solidFill>
                  <a:srgbClr val="DD5A11"/>
                </a:solidFill>
                <a:latin typeface="Aharoni" pitchFamily="2" charset="-79"/>
                <a:cs typeface="Aharoni" pitchFamily="2" charset="-79"/>
              </a:rPr>
              <a:t>RESPONSABILIZZARE LA SCUOLA SU UNO DEI </a:t>
            </a:r>
            <a:r>
              <a:rPr lang="it-IT" sz="2800" dirty="0" smtClean="0">
                <a:solidFill>
                  <a:srgbClr val="DD5A11"/>
                </a:solidFill>
                <a:latin typeface="Aharoni" pitchFamily="2" charset="-79"/>
                <a:cs typeface="Aharoni" pitchFamily="2" charset="-79"/>
              </a:rPr>
              <a:t>DILEMMI CRUCIALI </a:t>
            </a:r>
            <a:r>
              <a:rPr lang="it-IT" sz="2800" dirty="0" smtClean="0">
                <a:solidFill>
                  <a:srgbClr val="DD5A11"/>
                </a:solidFill>
                <a:latin typeface="Aharoni" pitchFamily="2" charset="-79"/>
                <a:cs typeface="Aharoni" pitchFamily="2" charset="-79"/>
              </a:rPr>
              <a:t>PER L’INSERIMENTO NEL MONDO DEL LAVORO DEI GIOVANI E CONCEPIRE IL</a:t>
            </a:r>
          </a:p>
          <a:p>
            <a:pPr marL="609600" indent="-609600" fontAlgn="auto">
              <a:spcAft>
                <a:spcPts val="0"/>
              </a:spcAft>
              <a:buFont typeface="Wingdings" pitchFamily="2" charset="2"/>
              <a:buNone/>
              <a:defRPr/>
            </a:pPr>
            <a:r>
              <a:rPr lang="it-IT" sz="2800" dirty="0" smtClean="0">
                <a:solidFill>
                  <a:srgbClr val="DD5A11"/>
                </a:solidFill>
                <a:latin typeface="Aharoni" pitchFamily="2" charset="-79"/>
                <a:cs typeface="Aharoni" pitchFamily="2" charset="-79"/>
              </a:rPr>
              <a:t>       BILINGUISMO COME UNA RISORSA.</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dirty="0"/>
          </a:p>
        </p:txBody>
      </p:sp>
      <p:sp>
        <p:nvSpPr>
          <p:cNvPr id="16387"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egnaposto contenuto 1"/>
          <p:cNvSpPr>
            <a:spLocks noGrp="1"/>
          </p:cNvSpPr>
          <p:nvPr>
            <p:ph idx="1"/>
          </p:nvPr>
        </p:nvSpPr>
        <p:spPr>
          <a:xfrm>
            <a:off x="539750" y="1484313"/>
            <a:ext cx="8229600" cy="4176712"/>
          </a:xfrm>
        </p:spPr>
        <p:txBody>
          <a:bodyPr/>
          <a:lstStyle/>
          <a:p>
            <a:pPr>
              <a:lnSpc>
                <a:spcPct val="90000"/>
              </a:lnSpc>
            </a:pPr>
            <a:endParaRPr lang="it-IT" smtClean="0">
              <a:solidFill>
                <a:srgbClr val="DD5A11"/>
              </a:solidFill>
              <a:latin typeface="Aharoni" pitchFamily="2" charset="-79"/>
              <a:cs typeface="Aharoni" pitchFamily="2" charset="-79"/>
            </a:endParaRPr>
          </a:p>
          <a:p>
            <a:endParaRPr lang="it-IT" smtClean="0">
              <a:solidFill>
                <a:srgbClr val="DD5A11"/>
              </a:solidFill>
              <a:latin typeface="Aharoni" pitchFamily="2" charset="-79"/>
              <a:cs typeface="Aharoni" pitchFamily="2" charset="-79"/>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44036"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
        <p:nvSpPr>
          <p:cNvPr id="44037" name="Rettangolo 5"/>
          <p:cNvSpPr>
            <a:spLocks noChangeArrowheads="1"/>
          </p:cNvSpPr>
          <p:nvPr/>
        </p:nvSpPr>
        <p:spPr bwMode="auto">
          <a:xfrm>
            <a:off x="2286000" y="1773238"/>
            <a:ext cx="4572000" cy="2763834"/>
          </a:xfrm>
          <a:prstGeom prst="rect">
            <a:avLst/>
          </a:prstGeom>
          <a:noFill/>
          <a:ln w="9525">
            <a:noFill/>
            <a:miter lim="800000"/>
            <a:headEnd/>
            <a:tailEnd/>
          </a:ln>
        </p:spPr>
        <p:txBody>
          <a:bodyPr>
            <a:spAutoFit/>
          </a:bodyPr>
          <a:lstStyle/>
          <a:p>
            <a:pPr algn="ctr">
              <a:lnSpc>
                <a:spcPct val="90000"/>
              </a:lnSpc>
            </a:pPr>
            <a:r>
              <a:rPr lang="it-IT" sz="3200" dirty="0" smtClean="0">
                <a:latin typeface="Constantia" pitchFamily="18" charset="0"/>
              </a:rPr>
              <a:t> </a:t>
            </a:r>
            <a:r>
              <a:rPr lang="it-IT" sz="3200" b="1" dirty="0" smtClean="0">
                <a:solidFill>
                  <a:srgbClr val="DD5A11"/>
                </a:solidFill>
                <a:latin typeface="Aharoni" pitchFamily="2" charset="-79"/>
                <a:cs typeface="Aharoni" pitchFamily="2" charset="-79"/>
              </a:rPr>
              <a:t>LO STUDENTE E’ </a:t>
            </a:r>
            <a:r>
              <a:rPr lang="it-IT" sz="3200" b="1" dirty="0">
                <a:solidFill>
                  <a:srgbClr val="DD5A11"/>
                </a:solidFill>
                <a:latin typeface="Aharoni" pitchFamily="2" charset="-79"/>
                <a:cs typeface="Aharoni" pitchFamily="2" charset="-79"/>
              </a:rPr>
              <a:t>AL CENTRO DEL PROCESSO </a:t>
            </a:r>
            <a:r>
              <a:rPr lang="it-IT" sz="3200" b="1" dirty="0" err="1">
                <a:solidFill>
                  <a:srgbClr val="DD5A11"/>
                </a:solidFill>
                <a:latin typeface="Aharoni" pitchFamily="2" charset="-79"/>
                <a:cs typeface="Aharoni" pitchFamily="2" charset="-79"/>
              </a:rPr>
              <a:t>DI</a:t>
            </a:r>
            <a:r>
              <a:rPr lang="it-IT" sz="3200" b="1" dirty="0">
                <a:solidFill>
                  <a:srgbClr val="DD5A11"/>
                </a:solidFill>
                <a:latin typeface="Aharoni" pitchFamily="2" charset="-79"/>
                <a:cs typeface="Aharoni" pitchFamily="2" charset="-79"/>
              </a:rPr>
              <a:t> APPRENDIMENTO </a:t>
            </a:r>
          </a:p>
          <a:p>
            <a:pPr>
              <a:lnSpc>
                <a:spcPct val="90000"/>
              </a:lnSpc>
            </a:pPr>
            <a:endParaRPr lang="it-IT" sz="3200" b="1" dirty="0">
              <a:solidFill>
                <a:srgbClr val="DD5A11"/>
              </a:solidFill>
              <a:latin typeface="Aharoni" pitchFamily="2" charset="-79"/>
              <a:cs typeface="Aharoni" pitchFamily="2" charset="-79"/>
              <a:sym typeface="Wingdings" pitchFamily="2" charset="2"/>
            </a:endParaRPr>
          </a:p>
          <a:p>
            <a:pPr>
              <a:lnSpc>
                <a:spcPct val="90000"/>
              </a:lnSpc>
            </a:pPr>
            <a:r>
              <a:rPr lang="it-IT" sz="3200" b="1" dirty="0" smtClean="0">
                <a:solidFill>
                  <a:srgbClr val="DD5A11"/>
                </a:solidFill>
                <a:latin typeface="Aharoni" pitchFamily="2" charset="-79"/>
                <a:cs typeface="Aharoni" pitchFamily="2" charset="-79"/>
              </a:rPr>
              <a:t>. </a:t>
            </a:r>
            <a:endParaRPr lang="it-IT" sz="3200" b="1" dirty="0">
              <a:solidFill>
                <a:srgbClr val="DD5A11"/>
              </a:solidFill>
              <a:latin typeface="Aharoni" pitchFamily="2" charset="-79"/>
              <a:cs typeface="Aharoni" pitchFamily="2" charset="-79"/>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egnaposto contenuto 2"/>
          <p:cNvSpPr>
            <a:spLocks noGrp="1"/>
          </p:cNvSpPr>
          <p:nvPr>
            <p:ph idx="1"/>
          </p:nvPr>
        </p:nvSpPr>
        <p:spPr>
          <a:xfrm>
            <a:off x="457200" y="1916113"/>
            <a:ext cx="8229600" cy="4179887"/>
          </a:xfrm>
        </p:spPr>
        <p:txBody>
          <a:bodyPr/>
          <a:lstStyle/>
          <a:p>
            <a:pPr>
              <a:buFont typeface="Wingdings 2" pitchFamily="18" charset="2"/>
              <a:buNone/>
            </a:pPr>
            <a:r>
              <a:rPr lang="it-IT" sz="2000" dirty="0" smtClean="0">
                <a:solidFill>
                  <a:srgbClr val="DD5A11"/>
                </a:solidFill>
                <a:latin typeface="Aharoni" pitchFamily="2" charset="-79"/>
                <a:cs typeface="Aharoni" pitchFamily="2" charset="-79"/>
              </a:rPr>
              <a:t>BISOGNA STRUTTURARE UN PERCORSO CHE TENGA CONTO </a:t>
            </a:r>
            <a:r>
              <a:rPr lang="it-IT" sz="2000" dirty="0" err="1" smtClean="0">
                <a:solidFill>
                  <a:srgbClr val="DD5A11"/>
                </a:solidFill>
                <a:latin typeface="Aharoni" pitchFamily="2" charset="-79"/>
                <a:cs typeface="Aharoni" pitchFamily="2" charset="-79"/>
              </a:rPr>
              <a:t>DI</a:t>
            </a:r>
            <a:r>
              <a:rPr lang="it-IT" sz="2000" dirty="0" smtClean="0">
                <a:solidFill>
                  <a:srgbClr val="DD5A11"/>
                </a:solidFill>
                <a:latin typeface="Aharoni" pitchFamily="2" charset="-79"/>
                <a:cs typeface="Aharoni" pitchFamily="2" charset="-79"/>
              </a:rPr>
              <a:t> :</a:t>
            </a:r>
          </a:p>
          <a:p>
            <a:r>
              <a:rPr lang="it-IT" sz="2000" dirty="0" smtClean="0">
                <a:solidFill>
                  <a:srgbClr val="DD5A11"/>
                </a:solidFill>
                <a:latin typeface="Aharoni" pitchFamily="2" charset="-79"/>
                <a:cs typeface="Aharoni" pitchFamily="2" charset="-79"/>
              </a:rPr>
              <a:t>Prerequisiti </a:t>
            </a:r>
          </a:p>
          <a:p>
            <a:r>
              <a:rPr lang="it-IT" sz="2000" dirty="0" smtClean="0">
                <a:solidFill>
                  <a:srgbClr val="DD5A11"/>
                </a:solidFill>
                <a:latin typeface="Aharoni" pitchFamily="2" charset="-79"/>
                <a:cs typeface="Aharoni" pitchFamily="2" charset="-79"/>
              </a:rPr>
              <a:t>Obiettivi  </a:t>
            </a:r>
            <a:r>
              <a:rPr lang="it-IT" sz="2000" dirty="0" smtClean="0">
                <a:solidFill>
                  <a:srgbClr val="DD5A11"/>
                </a:solidFill>
                <a:latin typeface="Aharoni" pitchFamily="2" charset="-79"/>
                <a:cs typeface="Aharoni" pitchFamily="2" charset="-79"/>
              </a:rPr>
              <a:t>attinenti </a:t>
            </a:r>
            <a:r>
              <a:rPr lang="it-IT" sz="2000" dirty="0" smtClean="0">
                <a:solidFill>
                  <a:srgbClr val="DD5A11"/>
                </a:solidFill>
                <a:latin typeface="Aharoni" pitchFamily="2" charset="-79"/>
                <a:cs typeface="Aharoni" pitchFamily="2" charset="-79"/>
              </a:rPr>
              <a:t>alla disciplina</a:t>
            </a:r>
          </a:p>
          <a:p>
            <a:r>
              <a:rPr lang="it-IT" sz="2000" dirty="0" smtClean="0">
                <a:solidFill>
                  <a:srgbClr val="DD5A11"/>
                </a:solidFill>
                <a:latin typeface="Aharoni" pitchFamily="2" charset="-79"/>
                <a:cs typeface="Aharoni" pitchFamily="2" charset="-79"/>
              </a:rPr>
              <a:t>Obiettivi linguistici</a:t>
            </a:r>
          </a:p>
          <a:p>
            <a:r>
              <a:rPr lang="it-IT" sz="2000" dirty="0" err="1" smtClean="0">
                <a:solidFill>
                  <a:srgbClr val="DD5A11"/>
                </a:solidFill>
                <a:latin typeface="Aharoni" pitchFamily="2" charset="-79"/>
                <a:cs typeface="Aharoni" pitchFamily="2" charset="-79"/>
              </a:rPr>
              <a:t>Abilita’</a:t>
            </a:r>
            <a:r>
              <a:rPr lang="it-IT" sz="2000" dirty="0" smtClean="0">
                <a:solidFill>
                  <a:srgbClr val="DD5A11"/>
                </a:solidFill>
                <a:latin typeface="Aharoni" pitchFamily="2" charset="-79"/>
                <a:cs typeface="Aharoni" pitchFamily="2" charset="-79"/>
              </a:rPr>
              <a:t> </a:t>
            </a:r>
            <a:r>
              <a:rPr lang="it-IT" sz="2000" dirty="0" smtClean="0">
                <a:solidFill>
                  <a:srgbClr val="DD5A11"/>
                </a:solidFill>
                <a:latin typeface="Aharoni" pitchFamily="2" charset="-79"/>
                <a:cs typeface="Aharoni" pitchFamily="2" charset="-79"/>
              </a:rPr>
              <a:t>cognitive</a:t>
            </a:r>
          </a:p>
          <a:p>
            <a:r>
              <a:rPr lang="it-IT" sz="2000" dirty="0" err="1" smtClean="0">
                <a:solidFill>
                  <a:srgbClr val="DD5A11"/>
                </a:solidFill>
                <a:latin typeface="Aharoni" pitchFamily="2" charset="-79"/>
                <a:cs typeface="Aharoni" pitchFamily="2" charset="-79"/>
              </a:rPr>
              <a:t>Abilita’</a:t>
            </a:r>
            <a:r>
              <a:rPr lang="it-IT" sz="2000" dirty="0" smtClean="0">
                <a:solidFill>
                  <a:srgbClr val="DD5A11"/>
                </a:solidFill>
                <a:latin typeface="Aharoni" pitchFamily="2" charset="-79"/>
                <a:cs typeface="Aharoni" pitchFamily="2" charset="-79"/>
              </a:rPr>
              <a:t> di </a:t>
            </a:r>
            <a:r>
              <a:rPr lang="it-IT" sz="2000" dirty="0" smtClean="0">
                <a:solidFill>
                  <a:srgbClr val="DD5A11"/>
                </a:solidFill>
                <a:latin typeface="Aharoni" pitchFamily="2" charset="-79"/>
                <a:cs typeface="Aharoni" pitchFamily="2" charset="-79"/>
              </a:rPr>
              <a:t>apprendimento</a:t>
            </a:r>
          </a:p>
          <a:p>
            <a:r>
              <a:rPr lang="it-IT" sz="2000" dirty="0" smtClean="0">
                <a:solidFill>
                  <a:srgbClr val="DD5A11"/>
                </a:solidFill>
                <a:latin typeface="Aharoni" pitchFamily="2" charset="-79"/>
                <a:cs typeface="Aharoni" pitchFamily="2" charset="-79"/>
              </a:rPr>
              <a:t>Tempi e modalità </a:t>
            </a:r>
          </a:p>
          <a:p>
            <a:r>
              <a:rPr lang="it-IT" sz="2000" dirty="0" smtClean="0">
                <a:solidFill>
                  <a:srgbClr val="DD5A11"/>
                </a:solidFill>
                <a:latin typeface="Aharoni" pitchFamily="2" charset="-79"/>
                <a:cs typeface="Aharoni" pitchFamily="2" charset="-79"/>
              </a:rPr>
              <a:t>Strategie</a:t>
            </a:r>
          </a:p>
          <a:p>
            <a:r>
              <a:rPr lang="it-IT" sz="2000" dirty="0" smtClean="0">
                <a:solidFill>
                  <a:srgbClr val="DD5A11"/>
                </a:solidFill>
                <a:latin typeface="Aharoni" pitchFamily="2" charset="-79"/>
                <a:cs typeface="Aharoni" pitchFamily="2" charset="-79"/>
              </a:rPr>
              <a:t>Supporti</a:t>
            </a:r>
          </a:p>
          <a:p>
            <a:r>
              <a:rPr lang="it-IT" sz="2000" dirty="0" smtClean="0">
                <a:solidFill>
                  <a:srgbClr val="DD5A11"/>
                </a:solidFill>
                <a:latin typeface="Aharoni" pitchFamily="2" charset="-79"/>
                <a:cs typeface="Aharoni" pitchFamily="2" charset="-79"/>
              </a:rPr>
              <a:t>Verifica e valutazione</a:t>
            </a:r>
          </a:p>
          <a:p>
            <a:pPr>
              <a:buFont typeface="Wingdings 2" pitchFamily="18" charset="2"/>
              <a:buNone/>
            </a:pPr>
            <a:endParaRPr lang="it-IT" sz="2000" dirty="0" smtClean="0">
              <a:solidFill>
                <a:srgbClr val="DD5A11"/>
              </a:solidFill>
              <a:latin typeface="Aharoni" pitchFamily="2" charset="-79"/>
              <a:cs typeface="Aharoni" pitchFamily="2" charset="-79"/>
            </a:endParaRPr>
          </a:p>
          <a:p>
            <a:endParaRPr lang="it-IT" sz="3600" dirty="0" smtClean="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6083"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egnaposto contenuto 2"/>
          <p:cNvSpPr>
            <a:spLocks noGrp="1"/>
          </p:cNvSpPr>
          <p:nvPr>
            <p:ph idx="1"/>
          </p:nvPr>
        </p:nvSpPr>
        <p:spPr>
          <a:xfrm>
            <a:off x="457200" y="1916113"/>
            <a:ext cx="8229600" cy="4179887"/>
          </a:xfrm>
        </p:spPr>
        <p:txBody>
          <a:bodyPr/>
          <a:lstStyle/>
          <a:p>
            <a:pPr>
              <a:buFont typeface="Wingdings 2" pitchFamily="18" charset="2"/>
              <a:buNone/>
            </a:pPr>
            <a:r>
              <a:rPr lang="it-IT" sz="4000" dirty="0" smtClean="0">
                <a:solidFill>
                  <a:srgbClr val="DD5A11"/>
                </a:solidFill>
                <a:latin typeface="Aharoni" pitchFamily="2" charset="-79"/>
                <a:cs typeface="Aharoni" pitchFamily="2" charset="-79"/>
              </a:rPr>
              <a:t>PREREQUISITI:</a:t>
            </a:r>
          </a:p>
          <a:p>
            <a:pPr algn="just">
              <a:lnSpc>
                <a:spcPct val="90000"/>
              </a:lnSpc>
            </a:pPr>
            <a:r>
              <a:rPr lang="it-IT" sz="2800" dirty="0" smtClean="0">
                <a:solidFill>
                  <a:srgbClr val="DD5A11"/>
                </a:solidFill>
                <a:latin typeface="Aharoni" pitchFamily="2" charset="-79"/>
                <a:cs typeface="Aharoni" pitchFamily="2" charset="-79"/>
              </a:rPr>
              <a:t>DISCIPLINARI</a:t>
            </a:r>
            <a:endParaRPr lang="it-IT" sz="2800" dirty="0" smtClean="0">
              <a:solidFill>
                <a:srgbClr val="DD5A11"/>
              </a:solidFill>
              <a:latin typeface="Aharoni" pitchFamily="2" charset="-79"/>
              <a:cs typeface="Aharoni" pitchFamily="2" charset="-79"/>
            </a:endParaRPr>
          </a:p>
          <a:p>
            <a:pPr algn="just">
              <a:lnSpc>
                <a:spcPct val="90000"/>
              </a:lnSpc>
            </a:pPr>
            <a:r>
              <a:rPr lang="it-IT" sz="2800" dirty="0" smtClean="0">
                <a:solidFill>
                  <a:srgbClr val="DD5A11"/>
                </a:solidFill>
                <a:latin typeface="Aharoni" pitchFamily="2" charset="-79"/>
                <a:cs typeface="Aharoni" pitchFamily="2" charset="-79"/>
              </a:rPr>
              <a:t>LINGUISTICI  (il modulo </a:t>
            </a:r>
            <a:r>
              <a:rPr lang="it-IT" sz="2800" dirty="0" err="1" smtClean="0">
                <a:solidFill>
                  <a:srgbClr val="DD5A11"/>
                </a:solidFill>
                <a:latin typeface="Aharoni" pitchFamily="2" charset="-79"/>
                <a:cs typeface="Aharoni" pitchFamily="2" charset="-79"/>
              </a:rPr>
              <a:t>Clil</a:t>
            </a:r>
            <a:r>
              <a:rPr lang="it-IT" sz="2800" dirty="0" smtClean="0">
                <a:solidFill>
                  <a:srgbClr val="DD5A11"/>
                </a:solidFill>
                <a:latin typeface="Aharoni" pitchFamily="2" charset="-79"/>
                <a:cs typeface="Aharoni" pitchFamily="2" charset="-79"/>
              </a:rPr>
              <a:t> deve essere </a:t>
            </a:r>
            <a:r>
              <a:rPr lang="it-IT" sz="2800" dirty="0" smtClean="0">
                <a:solidFill>
                  <a:srgbClr val="DD5A11"/>
                </a:solidFill>
                <a:latin typeface="Aharoni" pitchFamily="2" charset="-79"/>
                <a:cs typeface="Aharoni" pitchFamily="2" charset="-79"/>
              </a:rPr>
              <a:t>misurato </a:t>
            </a:r>
            <a:r>
              <a:rPr lang="it-IT" sz="2800" dirty="0" smtClean="0">
                <a:solidFill>
                  <a:srgbClr val="DD5A11"/>
                </a:solidFill>
                <a:latin typeface="Aharoni" pitchFamily="2" charset="-79"/>
                <a:cs typeface="Aharoni" pitchFamily="2" charset="-79"/>
              </a:rPr>
              <a:t>sul livello linguistico degli studenti)</a:t>
            </a:r>
          </a:p>
          <a:p>
            <a:pPr algn="just">
              <a:lnSpc>
                <a:spcPct val="90000"/>
              </a:lnSpc>
            </a:pPr>
            <a:r>
              <a:rPr lang="it-IT" sz="2800" dirty="0" smtClean="0">
                <a:solidFill>
                  <a:srgbClr val="DD5A11"/>
                </a:solidFill>
                <a:latin typeface="Aharoni" pitchFamily="2" charset="-79"/>
                <a:cs typeface="Aharoni" pitchFamily="2" charset="-79"/>
              </a:rPr>
              <a:t>LESSICALI </a:t>
            </a:r>
            <a:r>
              <a:rPr lang="it-IT" sz="2800" dirty="0" smtClean="0">
                <a:solidFill>
                  <a:srgbClr val="DD5A11"/>
                </a:solidFill>
                <a:latin typeface="Aharoni" pitchFamily="2" charset="-79"/>
                <a:cs typeface="Aharoni" pitchFamily="2" charset="-79"/>
              </a:rPr>
              <a:t>(considerazione </a:t>
            </a:r>
            <a:r>
              <a:rPr lang="it-IT" sz="2800" dirty="0" smtClean="0">
                <a:solidFill>
                  <a:srgbClr val="DD5A11"/>
                </a:solidFill>
                <a:latin typeface="Aharoni" pitchFamily="2" charset="-79"/>
                <a:cs typeface="Aharoni" pitchFamily="2" charset="-79"/>
              </a:rPr>
              <a:t>su</a:t>
            </a:r>
            <a:r>
              <a:rPr lang="it-IT" sz="2800" dirty="0" smtClean="0">
                <a:solidFill>
                  <a:srgbClr val="DD5A11"/>
                </a:solidFill>
                <a:latin typeface="Aharoni" pitchFamily="2" charset="-79"/>
                <a:cs typeface="Aharoni" pitchFamily="2" charset="-79"/>
              </a:rPr>
              <a:t>lla </a:t>
            </a:r>
            <a:r>
              <a:rPr lang="it-IT" sz="2800" dirty="0" err="1" smtClean="0">
                <a:solidFill>
                  <a:srgbClr val="DD5A11"/>
                </a:solidFill>
                <a:latin typeface="Aharoni" pitchFamily="2" charset="-79"/>
                <a:cs typeface="Aharoni" pitchFamily="2" charset="-79"/>
              </a:rPr>
              <a:t>microlingua</a:t>
            </a:r>
            <a:r>
              <a:rPr lang="it-IT" sz="2800" dirty="0" smtClean="0">
                <a:solidFill>
                  <a:srgbClr val="DD5A11"/>
                </a:solidFill>
                <a:latin typeface="Aharoni" pitchFamily="2" charset="-79"/>
                <a:cs typeface="Aharoni" pitchFamily="2" charset="-79"/>
              </a:rPr>
              <a:t> e alle strutture morfosintattiche </a:t>
            </a:r>
            <a:r>
              <a:rPr lang="it-IT" sz="2800" dirty="0" smtClean="0">
                <a:solidFill>
                  <a:srgbClr val="DD5A11"/>
                </a:solidFill>
                <a:latin typeface="Aharoni" pitchFamily="2" charset="-79"/>
                <a:cs typeface="Aharoni" pitchFamily="2" charset="-79"/>
              </a:rPr>
              <a:t>indispensabili </a:t>
            </a:r>
            <a:r>
              <a:rPr lang="it-IT" sz="2800" dirty="0" smtClean="0">
                <a:solidFill>
                  <a:srgbClr val="DD5A11"/>
                </a:solidFill>
                <a:latin typeface="Aharoni" pitchFamily="2" charset="-79"/>
                <a:cs typeface="Aharoni" pitchFamily="2" charset="-79"/>
              </a:rPr>
              <a:t>per le </a:t>
            </a:r>
            <a:r>
              <a:rPr lang="it-IT" sz="2800" dirty="0" err="1" smtClean="0">
                <a:solidFill>
                  <a:srgbClr val="DD5A11"/>
                </a:solidFill>
                <a:latin typeface="Aharoni" pitchFamily="2" charset="-79"/>
                <a:cs typeface="Aharoni" pitchFamily="2" charset="-79"/>
              </a:rPr>
              <a:t>attivita’</a:t>
            </a:r>
            <a:r>
              <a:rPr lang="it-IT" sz="2800" dirty="0" smtClean="0">
                <a:solidFill>
                  <a:srgbClr val="DD5A11"/>
                </a:solidFill>
                <a:latin typeface="Aharoni" pitchFamily="2" charset="-79"/>
                <a:cs typeface="Aharoni" pitchFamily="2" charset="-79"/>
              </a:rPr>
              <a:t> del modulo)</a:t>
            </a:r>
          </a:p>
          <a:p>
            <a:pPr>
              <a:buFont typeface="Wingdings 2" pitchFamily="18" charset="2"/>
              <a:buNone/>
            </a:pPr>
            <a:endParaRPr lang="it-IT" sz="2800" dirty="0" smtClean="0">
              <a:solidFill>
                <a:srgbClr val="DD5A11"/>
              </a:solidFill>
              <a:latin typeface="Aharoni" pitchFamily="2" charset="-79"/>
              <a:cs typeface="Aharoni" pitchFamily="2" charset="-79"/>
            </a:endParaRPr>
          </a:p>
          <a:p>
            <a:endParaRPr lang="it-IT" sz="3600" dirty="0" smtClean="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7107"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16113"/>
            <a:ext cx="8229600" cy="4179887"/>
          </a:xfrm>
        </p:spPr>
        <p:txBody>
          <a:bodyPr>
            <a:normAutofit fontScale="92500" lnSpcReduction="10000"/>
          </a:bodyPr>
          <a:lstStyle/>
          <a:p>
            <a:pPr marL="274320" indent="-274320" fontAlgn="auto">
              <a:spcAft>
                <a:spcPts val="0"/>
              </a:spcAft>
              <a:buFont typeface="Wingdings 2"/>
              <a:buNone/>
              <a:defRPr/>
            </a:pPr>
            <a:r>
              <a:rPr lang="it-IT" sz="3600" dirty="0" smtClean="0">
                <a:solidFill>
                  <a:srgbClr val="DD5A11"/>
                </a:solidFill>
                <a:latin typeface="Aharoni" pitchFamily="2" charset="-79"/>
                <a:cs typeface="Aharoni" pitchFamily="2" charset="-79"/>
              </a:rPr>
              <a:t>OBIETTIVI LINGUISTICI</a:t>
            </a:r>
            <a:r>
              <a:rPr lang="it-IT" sz="2000" dirty="0" smtClean="0">
                <a:solidFill>
                  <a:srgbClr val="DD5A11"/>
                </a:solidFill>
                <a:latin typeface="Aharoni" pitchFamily="2" charset="-79"/>
                <a:cs typeface="Aharoni" pitchFamily="2" charset="-79"/>
              </a:rPr>
              <a:t>:</a:t>
            </a:r>
          </a:p>
          <a:p>
            <a:pPr marL="274320" indent="-274320" fontAlgn="auto">
              <a:spcAft>
                <a:spcPts val="0"/>
              </a:spcAft>
              <a:buFont typeface="Wingdings 2"/>
              <a:buNone/>
              <a:defRPr/>
            </a:pPr>
            <a:endParaRPr lang="it-IT" sz="2800" dirty="0" smtClean="0">
              <a:solidFill>
                <a:srgbClr val="DD5A11"/>
              </a:solidFill>
              <a:latin typeface="Aharoni" pitchFamily="2" charset="-79"/>
              <a:cs typeface="Aharoni" pitchFamily="2" charset="-79"/>
            </a:endParaRPr>
          </a:p>
          <a:p>
            <a:pPr marL="274320" indent="-274320" algn="just" fontAlgn="auto">
              <a:spcAft>
                <a:spcPts val="0"/>
              </a:spcAft>
              <a:buFont typeface="Wingdings 2"/>
              <a:buChar char=""/>
              <a:defRPr/>
            </a:pPr>
            <a:r>
              <a:rPr lang="it-IT" sz="3600" dirty="0" smtClean="0">
                <a:solidFill>
                  <a:srgbClr val="DD5A11"/>
                </a:solidFill>
                <a:latin typeface="Aharoni" pitchFamily="2" charset="-79"/>
                <a:cs typeface="Aharoni" pitchFamily="2" charset="-79"/>
              </a:rPr>
              <a:t>Abilita’ Linguistiche</a:t>
            </a:r>
          </a:p>
          <a:p>
            <a:pPr marL="640080" lvl="1" indent="-274320" fontAlgn="auto">
              <a:spcAft>
                <a:spcPts val="0"/>
              </a:spcAft>
              <a:buClr>
                <a:schemeClr val="accent2">
                  <a:shade val="75000"/>
                </a:schemeClr>
              </a:buClr>
              <a:buFontTx/>
              <a:buNone/>
              <a:defRPr/>
            </a:pPr>
            <a:r>
              <a:rPr lang="it-IT" sz="3600" dirty="0" smtClean="0">
                <a:solidFill>
                  <a:srgbClr val="DD5A11"/>
                </a:solidFill>
                <a:latin typeface="Aharoni" pitchFamily="2" charset="-79"/>
                <a:cs typeface="Aharoni" pitchFamily="2" charset="-79"/>
              </a:rPr>
              <a:t>	</a:t>
            </a:r>
            <a:r>
              <a:rPr lang="it-IT" sz="3600" dirty="0" smtClean="0">
                <a:solidFill>
                  <a:srgbClr val="DD5A11"/>
                </a:solidFill>
                <a:latin typeface="Aharoni" pitchFamily="2" charset="-79"/>
                <a:cs typeface="Aharoni" pitchFamily="2" charset="-79"/>
              </a:rPr>
              <a:t>Ricettive</a:t>
            </a:r>
            <a:endParaRPr lang="it-IT" sz="3600"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Tx/>
              <a:buNone/>
              <a:defRPr/>
            </a:pPr>
            <a:r>
              <a:rPr lang="it-IT" sz="3600" dirty="0" smtClean="0">
                <a:solidFill>
                  <a:srgbClr val="DD5A11"/>
                </a:solidFill>
                <a:latin typeface="Aharoni" pitchFamily="2" charset="-79"/>
                <a:cs typeface="Aharoni" pitchFamily="2" charset="-79"/>
              </a:rPr>
              <a:t>	</a:t>
            </a:r>
            <a:r>
              <a:rPr lang="it-IT" sz="3600" dirty="0" smtClean="0">
                <a:solidFill>
                  <a:srgbClr val="DD5A11"/>
                </a:solidFill>
                <a:latin typeface="Aharoni" pitchFamily="2" charset="-79"/>
                <a:cs typeface="Aharoni" pitchFamily="2" charset="-79"/>
              </a:rPr>
              <a:t>Produttive</a:t>
            </a:r>
            <a:endParaRPr lang="it-IT" sz="3600"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Tx/>
              <a:buNone/>
              <a:defRPr/>
            </a:pPr>
            <a:r>
              <a:rPr lang="it-IT" sz="3600" dirty="0" smtClean="0">
                <a:solidFill>
                  <a:srgbClr val="DD5A11"/>
                </a:solidFill>
                <a:latin typeface="Aharoni" pitchFamily="2" charset="-79"/>
                <a:cs typeface="Aharoni" pitchFamily="2" charset="-79"/>
              </a:rPr>
              <a:t>	Interazione orale, scritta</a:t>
            </a:r>
          </a:p>
          <a:p>
            <a:pPr marL="274320" indent="-274320" algn="just" fontAlgn="auto">
              <a:spcAft>
                <a:spcPts val="0"/>
              </a:spcAft>
              <a:buFont typeface="Wingdings 2"/>
              <a:buChar char=""/>
              <a:defRPr/>
            </a:pPr>
            <a:r>
              <a:rPr lang="it-IT" sz="3600" dirty="0" smtClean="0">
                <a:solidFill>
                  <a:srgbClr val="DD5A11"/>
                </a:solidFill>
                <a:latin typeface="Aharoni" pitchFamily="2" charset="-79"/>
                <a:cs typeface="Aharoni" pitchFamily="2" charset="-79"/>
              </a:rPr>
              <a:t> Nozioni/funzioni linguistiche</a:t>
            </a:r>
          </a:p>
          <a:p>
            <a:pPr marL="274320" indent="-274320" algn="just" fontAlgn="auto">
              <a:spcAft>
                <a:spcPts val="0"/>
              </a:spcAft>
              <a:buFont typeface="Wingdings 2"/>
              <a:buChar char=""/>
              <a:defRPr/>
            </a:pPr>
            <a:r>
              <a:rPr lang="it-IT" sz="3600" dirty="0" smtClean="0">
                <a:solidFill>
                  <a:srgbClr val="DD5A11"/>
                </a:solidFill>
                <a:latin typeface="Aharoni" pitchFamily="2" charset="-79"/>
                <a:cs typeface="Aharoni" pitchFamily="2" charset="-79"/>
              </a:rPr>
              <a:t> Grammatica</a:t>
            </a:r>
            <a:endParaRPr lang="it-IT" sz="3600" u="sng" dirty="0" smtClean="0">
              <a:solidFill>
                <a:srgbClr val="DD5A11"/>
              </a:solidFill>
              <a:latin typeface="Aharoni" pitchFamily="2" charset="-79"/>
              <a:cs typeface="Aharoni" pitchFamily="2" charset="-79"/>
            </a:endParaRPr>
          </a:p>
          <a:p>
            <a:pPr marL="274320" indent="-274320" fontAlgn="auto">
              <a:spcAft>
                <a:spcPts val="0"/>
              </a:spcAft>
              <a:buFontTx/>
              <a:buNone/>
              <a:defRPr/>
            </a:pPr>
            <a:endParaRPr lang="it-IT" sz="3600" dirty="0" smtClean="0"/>
          </a:p>
          <a:p>
            <a:pPr marL="274320" indent="-274320" fontAlgn="auto">
              <a:spcAft>
                <a:spcPts val="0"/>
              </a:spcAft>
              <a:buFont typeface="Wingdings 2"/>
              <a:buChar char=""/>
              <a:defRPr/>
            </a:pPr>
            <a:endParaRPr lang="it-IT" sz="3600"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9155"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16113"/>
            <a:ext cx="8229600" cy="4179887"/>
          </a:xfrm>
        </p:spPr>
        <p:txBody>
          <a:bodyPr>
            <a:normAutofit fontScale="77500" lnSpcReduction="20000"/>
          </a:bodyPr>
          <a:lstStyle/>
          <a:p>
            <a:pPr marL="274320" indent="-274320" fontAlgn="auto">
              <a:spcAft>
                <a:spcPts val="0"/>
              </a:spcAft>
              <a:buFont typeface="Wingdings 2"/>
              <a:buNone/>
              <a:defRPr/>
            </a:pPr>
            <a:r>
              <a:rPr lang="it-IT" sz="3600" dirty="0" smtClean="0">
                <a:solidFill>
                  <a:srgbClr val="DD5A11"/>
                </a:solidFill>
                <a:latin typeface="Aharoni" pitchFamily="2" charset="-79"/>
                <a:cs typeface="Aharoni" pitchFamily="2" charset="-79"/>
              </a:rPr>
              <a:t>ABILITA’ COGNITIVE</a:t>
            </a:r>
            <a:r>
              <a:rPr lang="it-IT" sz="2000" dirty="0" smtClean="0">
                <a:solidFill>
                  <a:srgbClr val="DD5A11"/>
                </a:solidFill>
                <a:latin typeface="Aharoni" pitchFamily="2" charset="-79"/>
                <a:cs typeface="Aharoni" pitchFamily="2" charset="-79"/>
              </a:rPr>
              <a:t>:</a:t>
            </a:r>
          </a:p>
          <a:p>
            <a:pPr marL="274320" indent="-274320" fontAlgn="auto">
              <a:spcAft>
                <a:spcPts val="0"/>
              </a:spcAft>
              <a:buFont typeface="Wingdings 2"/>
              <a:buNone/>
              <a:defRPr/>
            </a:pPr>
            <a:endParaRPr lang="it-IT" sz="2800" dirty="0" smtClean="0">
              <a:solidFill>
                <a:srgbClr val="DD5A11"/>
              </a:solidFill>
              <a:latin typeface="Aharoni" pitchFamily="2" charset="-79"/>
              <a:cs typeface="Aharoni" pitchFamily="2" charset="-79"/>
            </a:endParaRP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C</a:t>
            </a:r>
            <a:r>
              <a:rPr lang="it-IT" sz="3600" dirty="0" smtClean="0">
                <a:solidFill>
                  <a:srgbClr val="DD5A11"/>
                </a:solidFill>
                <a:latin typeface="Aharoni" pitchFamily="2" charset="-79"/>
                <a:cs typeface="Aharoni" pitchFamily="2" charset="-79"/>
              </a:rPr>
              <a:t>lassificare</a:t>
            </a:r>
            <a:endParaRPr lang="it-IT" sz="3600" dirty="0" smtClean="0">
              <a:solidFill>
                <a:srgbClr val="DD5A11"/>
              </a:solidFill>
              <a:latin typeface="Aharoni" pitchFamily="2" charset="-79"/>
              <a:cs typeface="Aharoni" pitchFamily="2" charset="-79"/>
            </a:endParaRP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C</a:t>
            </a:r>
            <a:r>
              <a:rPr lang="it-IT" sz="3600" dirty="0" smtClean="0">
                <a:solidFill>
                  <a:srgbClr val="DD5A11"/>
                </a:solidFill>
                <a:latin typeface="Aharoni" pitchFamily="2" charset="-79"/>
                <a:cs typeface="Aharoni" pitchFamily="2" charset="-79"/>
              </a:rPr>
              <a:t>onfrontare </a:t>
            </a:r>
            <a:r>
              <a:rPr lang="it-IT" sz="3600" dirty="0" smtClean="0">
                <a:solidFill>
                  <a:srgbClr val="DD5A11"/>
                </a:solidFill>
                <a:latin typeface="Aharoni" pitchFamily="2" charset="-79"/>
                <a:cs typeface="Aharoni" pitchFamily="2" charset="-79"/>
              </a:rPr>
              <a:t>e contrapporre</a:t>
            </a: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Descrivere una sequenza cronologica</a:t>
            </a: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Descrivere oggetti e procedimenti</a:t>
            </a: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Descrivere proprieta’	</a:t>
            </a: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Fare ipotesi</a:t>
            </a: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Esprimere un’opinione, fare delle previsioni</a:t>
            </a:r>
          </a:p>
          <a:p>
            <a:pPr marL="274320" indent="-274320"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Identificare rapporti di causa ed effetto</a:t>
            </a:r>
          </a:p>
          <a:p>
            <a:pPr marL="274320" indent="-274320" algn="just" fontAlgn="auto">
              <a:lnSpc>
                <a:spcPct val="90000"/>
              </a:lnSpc>
              <a:spcAft>
                <a:spcPts val="0"/>
              </a:spcAft>
              <a:buFont typeface="Wingdings 2"/>
              <a:buChar char=""/>
              <a:defRPr/>
            </a:pPr>
            <a:r>
              <a:rPr lang="it-IT" sz="3600" dirty="0" smtClean="0">
                <a:solidFill>
                  <a:srgbClr val="DD5A11"/>
                </a:solidFill>
                <a:latin typeface="Aharoni" pitchFamily="2" charset="-79"/>
                <a:cs typeface="Aharoni" pitchFamily="2" charset="-79"/>
              </a:rPr>
              <a:t>Riassumere e sintetizzare</a:t>
            </a:r>
          </a:p>
          <a:p>
            <a:pPr marL="274320" indent="-274320" fontAlgn="auto">
              <a:spcAft>
                <a:spcPts val="0"/>
              </a:spcAft>
              <a:buFontTx/>
              <a:buNone/>
              <a:defRPr/>
            </a:pPr>
            <a:endParaRPr lang="it-IT" sz="3600" dirty="0" smtClean="0"/>
          </a:p>
          <a:p>
            <a:pPr marL="274320" indent="-274320" fontAlgn="auto">
              <a:spcAft>
                <a:spcPts val="0"/>
              </a:spcAft>
              <a:buFont typeface="Wingdings 2"/>
              <a:buChar char=""/>
              <a:defRPr/>
            </a:pPr>
            <a:endParaRPr lang="it-IT" sz="3600"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50179"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750" y="1484313"/>
            <a:ext cx="8229600" cy="4176712"/>
          </a:xfrm>
        </p:spPr>
        <p:txBody>
          <a:bodyPr>
            <a:normAutofit fontScale="92500"/>
          </a:bodyPr>
          <a:lstStyle/>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Titolo del modulo</a:t>
            </a:r>
            <a:r>
              <a:rPr lang="it-IT" dirty="0" smtClean="0">
                <a:solidFill>
                  <a:srgbClr val="DD5A11"/>
                </a:solidFill>
                <a:latin typeface="Aharoni" pitchFamily="2" charset="-79"/>
                <a:cs typeface="Aharoni" pitchFamily="2" charset="-79"/>
              </a:rPr>
              <a:t>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classe</a:t>
            </a:r>
            <a:r>
              <a:rPr lang="it-IT" dirty="0" smtClean="0">
                <a:solidFill>
                  <a:srgbClr val="DD5A11"/>
                </a:solidFill>
                <a:latin typeface="Aharoni" pitchFamily="2" charset="-79"/>
                <a:cs typeface="Aharoni" pitchFamily="2" charset="-79"/>
              </a:rPr>
              <a:t>(scuola)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Livello linguistico</a:t>
            </a:r>
            <a:r>
              <a:rPr lang="it-IT" dirty="0" smtClean="0">
                <a:solidFill>
                  <a:srgbClr val="DD5A11"/>
                </a:solidFill>
                <a:latin typeface="Aharoni" pitchFamily="2" charset="-79"/>
                <a:cs typeface="Aharoni" pitchFamily="2" charset="-79"/>
              </a:rPr>
              <a:t>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punto del </a:t>
            </a:r>
            <a:r>
              <a:rPr lang="it-IT" b="1" dirty="0" smtClean="0">
                <a:solidFill>
                  <a:srgbClr val="DD5A11"/>
                </a:solidFill>
                <a:latin typeface="Aharoni" pitchFamily="2" charset="-79"/>
                <a:cs typeface="Aharoni" pitchFamily="2" charset="-79"/>
              </a:rPr>
              <a:t>programma</a:t>
            </a:r>
            <a:endParaRPr lang="it-IT" dirty="0" smtClean="0">
              <a:solidFill>
                <a:srgbClr val="DD5A11"/>
              </a:solidFill>
              <a:latin typeface="Aharoni" pitchFamily="2" charset="-79"/>
              <a:cs typeface="Aharoni" pitchFamily="2" charset="-79"/>
            </a:endParaRP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contenuti disciplinari</a:t>
            </a:r>
            <a:r>
              <a:rPr lang="it-IT" dirty="0" smtClean="0">
                <a:solidFill>
                  <a:srgbClr val="DD5A11"/>
                </a:solidFill>
                <a:latin typeface="Aharoni" pitchFamily="2" charset="-79"/>
                <a:cs typeface="Aharoni" pitchFamily="2" charset="-79"/>
              </a:rPr>
              <a:t>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numero di ore</a:t>
            </a:r>
            <a:r>
              <a:rPr lang="it-IT" dirty="0" smtClean="0">
                <a:solidFill>
                  <a:srgbClr val="DD5A11"/>
                </a:solidFill>
                <a:latin typeface="Aharoni" pitchFamily="2" charset="-79"/>
                <a:cs typeface="Aharoni" pitchFamily="2" charset="-79"/>
              </a:rPr>
              <a:t>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materiale</a:t>
            </a:r>
            <a:r>
              <a:rPr lang="it-IT" dirty="0" smtClean="0">
                <a:solidFill>
                  <a:srgbClr val="DD5A11"/>
                </a:solidFill>
                <a:latin typeface="Aharoni" pitchFamily="2" charset="-79"/>
                <a:cs typeface="Aharoni" pitchFamily="2" charset="-79"/>
              </a:rPr>
              <a:t>  (libri, software, DVD, videocassette, fotocopie …)</a:t>
            </a:r>
          </a:p>
          <a:p>
            <a:pPr marL="274320" indent="-274320" fontAlgn="auto">
              <a:spcAft>
                <a:spcPts val="0"/>
              </a:spcAft>
              <a:buFont typeface="Wingdings 2"/>
              <a:buChar char=""/>
              <a:defRPr/>
            </a:pPr>
            <a:r>
              <a:rPr lang="it-IT" b="1" dirty="0" smtClean="0">
                <a:solidFill>
                  <a:srgbClr val="DD5A11"/>
                </a:solidFill>
                <a:latin typeface="Aharoni" pitchFamily="2" charset="-79"/>
                <a:cs typeface="Aharoni" pitchFamily="2" charset="-79"/>
              </a:rPr>
              <a:t>Supporti </a:t>
            </a:r>
            <a:r>
              <a:rPr lang="it-IT" dirty="0" smtClean="0">
                <a:solidFill>
                  <a:srgbClr val="DD5A11"/>
                </a:solidFill>
                <a:latin typeface="Aharoni" pitchFamily="2" charset="-79"/>
                <a:cs typeface="Aharoni" pitchFamily="2" charset="-79"/>
              </a:rPr>
              <a:t>(laboratorio, lavagna luminosa, video ….)</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51204"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750" y="1484313"/>
            <a:ext cx="8229600" cy="4176712"/>
          </a:xfrm>
        </p:spPr>
        <p:txBody>
          <a:bodyPr>
            <a:normAutofit fontScale="92500" lnSpcReduction="20000"/>
          </a:bodyPr>
          <a:lstStyle/>
          <a:p>
            <a:pPr marL="274320" indent="-274320" fontAlgn="auto">
              <a:spcAft>
                <a:spcPts val="0"/>
              </a:spcAft>
              <a:buFont typeface="Wingdings 2"/>
              <a:buNone/>
              <a:defRPr/>
            </a:pPr>
            <a:r>
              <a:rPr lang="it-IT" u="sng" dirty="0" smtClean="0">
                <a:solidFill>
                  <a:srgbClr val="DD5A11"/>
                </a:solidFill>
                <a:latin typeface="Aharoni" pitchFamily="2" charset="-79"/>
                <a:cs typeface="Aharoni" pitchFamily="2" charset="-79"/>
              </a:rPr>
              <a:t>ATTIVITA’ DI BRAINSTORMING</a:t>
            </a:r>
            <a:r>
              <a:rPr lang="it-IT" dirty="0" smtClean="0">
                <a:solidFill>
                  <a:srgbClr val="DD5A11"/>
                </a:solidFill>
                <a:latin typeface="Aharoni" pitchFamily="2" charset="-79"/>
                <a:cs typeface="Aharoni" pitchFamily="2" charset="-79"/>
              </a:rPr>
              <a:t> (tempo 5-10 minuti). </a:t>
            </a:r>
          </a:p>
          <a:p>
            <a:pPr marL="274320" indent="-274320" fontAlgn="auto">
              <a:spcAft>
                <a:spcPts val="0"/>
              </a:spcAft>
              <a:buFont typeface="Wingdings 2"/>
              <a:buNone/>
              <a:defRPr/>
            </a:pPr>
            <a:r>
              <a:rPr lang="it-IT" dirty="0" smtClean="0">
                <a:solidFill>
                  <a:srgbClr val="DD5A11"/>
                </a:solidFill>
                <a:latin typeface="Aharoni" pitchFamily="2" charset="-79"/>
                <a:cs typeface="Aharoni" pitchFamily="2" charset="-79"/>
              </a:rPr>
              <a:t>Si parte con:</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w</a:t>
            </a:r>
            <a:r>
              <a:rPr lang="it-IT" i="1" dirty="0" smtClean="0">
                <a:solidFill>
                  <a:srgbClr val="DD5A11"/>
                </a:solidFill>
                <a:latin typeface="Aharoni" pitchFamily="2" charset="-79"/>
                <a:cs typeface="Aharoni" pitchFamily="2" charset="-79"/>
              </a:rPr>
              <a:t>arm-up questions</a:t>
            </a:r>
            <a:r>
              <a:rPr lang="it-IT" dirty="0" smtClean="0">
                <a:solidFill>
                  <a:srgbClr val="DD5A11"/>
                </a:solidFill>
                <a:latin typeface="Aharoni" pitchFamily="2" charset="-79"/>
                <a:cs typeface="Aharoni" pitchFamily="2" charset="-79"/>
              </a:rPr>
              <a:t> </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termini </a:t>
            </a:r>
            <a:r>
              <a:rPr lang="it-IT" dirty="0" smtClean="0">
                <a:solidFill>
                  <a:srgbClr val="DD5A11"/>
                </a:solidFill>
                <a:latin typeface="Aharoni" pitchFamily="2" charset="-79"/>
                <a:cs typeface="Aharoni" pitchFamily="2" charset="-79"/>
              </a:rPr>
              <a:t>chiave (scritte alla lavagna, proiettate su lucido, su power point etc)</a:t>
            </a:r>
          </a:p>
          <a:p>
            <a:pPr marL="640080" lvl="1" indent="-274320" fontAlgn="auto">
              <a:spcAft>
                <a:spcPts val="0"/>
              </a:spcAft>
              <a:buClr>
                <a:schemeClr val="accent2">
                  <a:shade val="75000"/>
                </a:schemeClr>
              </a:buClr>
              <a:buFont typeface="Wingdings 2"/>
              <a:buChar char=""/>
              <a:defRPr/>
            </a:pPr>
            <a:r>
              <a:rPr lang="it-IT" dirty="0" err="1" smtClean="0">
                <a:solidFill>
                  <a:srgbClr val="DD5A11"/>
                </a:solidFill>
                <a:latin typeface="Aharoni" pitchFamily="2" charset="-79"/>
                <a:cs typeface="Aharoni" pitchFamily="2" charset="-79"/>
              </a:rPr>
              <a:t>spidergram</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Supporto visivo/piantina/cartina/mappa</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Glossario</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tabella</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breve video</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testo</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riassunto della/e lezione/i precedente/i</a:t>
            </a:r>
          </a:p>
          <a:p>
            <a:pPr marL="274320" indent="-274320" fontAlgn="auto">
              <a:spcAft>
                <a:spcPts val="0"/>
              </a:spcAft>
              <a:buFont typeface="Wingdings 2"/>
              <a:buChar char=""/>
              <a:defRPr/>
            </a:pPr>
            <a:endParaRPr lang="it-IT" dirty="0">
              <a:solidFill>
                <a:schemeClr val="accent2">
                  <a:lumMod val="75000"/>
                </a:schemeClr>
              </a:solidFill>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52228"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750" y="1484313"/>
            <a:ext cx="8229600" cy="4176712"/>
          </a:xfrm>
        </p:spPr>
        <p:txBody>
          <a:bodyPr>
            <a:normAutofit fontScale="92500" lnSpcReduction="10000"/>
          </a:bodyPr>
          <a:lstStyle/>
          <a:p>
            <a:pPr marL="274320" indent="-274320" fontAlgn="auto">
              <a:spcAft>
                <a:spcPts val="0"/>
              </a:spcAft>
              <a:buFont typeface="Wingdings 2"/>
              <a:buChar char=""/>
              <a:defRPr/>
            </a:pPr>
            <a:r>
              <a:rPr lang="it-IT" sz="2000" u="sng" dirty="0" smtClean="0">
                <a:solidFill>
                  <a:srgbClr val="DD5A11"/>
                </a:solidFill>
                <a:latin typeface="Aharoni" pitchFamily="2" charset="-79"/>
                <a:cs typeface="Aharoni" pitchFamily="2" charset="-79"/>
              </a:rPr>
              <a:t>STRATEGIE PER LA VERIFICA DELLA COMPRENSIONE IN ITINERE</a:t>
            </a:r>
            <a:endParaRPr lang="it-IT" sz="2000"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fasi </a:t>
            </a:r>
            <a:r>
              <a:rPr lang="it-IT" dirty="0" smtClean="0">
                <a:solidFill>
                  <a:srgbClr val="DD5A11"/>
                </a:solidFill>
                <a:latin typeface="Aharoni" pitchFamily="2" charset="-79"/>
                <a:cs typeface="Aharoni" pitchFamily="2" charset="-79"/>
              </a:rPr>
              <a:t>di domande-risposte ( per tutta la classe): </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rispondere a domande oppure trovare la domanda partendo dalla risposta</a:t>
            </a:r>
          </a:p>
          <a:p>
            <a:pPr marL="640080" lvl="1" indent="-274320" fontAlgn="auto">
              <a:spcAft>
                <a:spcPts val="0"/>
              </a:spcAft>
              <a:buClr>
                <a:schemeClr val="accent2">
                  <a:shade val="75000"/>
                </a:schemeClr>
              </a:buClr>
              <a:buFont typeface="Wingdings 2"/>
              <a:buChar char=""/>
              <a:defRPr/>
            </a:pPr>
            <a:r>
              <a:rPr lang="it-IT" dirty="0" err="1" smtClean="0">
                <a:solidFill>
                  <a:srgbClr val="DD5A11"/>
                </a:solidFill>
                <a:latin typeface="Aharoni" pitchFamily="2" charset="-79"/>
                <a:cs typeface="Aharoni" pitchFamily="2" charset="-79"/>
              </a:rPr>
              <a:t>matching</a:t>
            </a:r>
            <a:r>
              <a:rPr lang="it-IT" dirty="0" smtClean="0">
                <a:solidFill>
                  <a:srgbClr val="DD5A11"/>
                </a:solidFill>
                <a:latin typeface="Aharoni" pitchFamily="2" charset="-79"/>
                <a:cs typeface="Aharoni" pitchFamily="2" charset="-79"/>
              </a:rPr>
              <a:t> </a:t>
            </a:r>
            <a:r>
              <a:rPr lang="it-IT" dirty="0" err="1" smtClean="0">
                <a:solidFill>
                  <a:srgbClr val="DD5A11"/>
                </a:solidFill>
                <a:latin typeface="Aharoni" pitchFamily="2" charset="-79"/>
                <a:cs typeface="Aharoni" pitchFamily="2" charset="-79"/>
              </a:rPr>
              <a:t>exercises</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esercizi di fill-in the gaps (frasi, brevi testi)</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rispondere a domande di comprensione del testo</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rispondere a domande del tipo vero/falso</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rispondere </a:t>
            </a:r>
            <a:r>
              <a:rPr lang="it-IT" dirty="0" smtClean="0">
                <a:solidFill>
                  <a:srgbClr val="DD5A11"/>
                </a:solidFill>
                <a:latin typeface="Aharoni" pitchFamily="2" charset="-79"/>
                <a:cs typeface="Aharoni" pitchFamily="2" charset="-79"/>
              </a:rPr>
              <a:t>a domande </a:t>
            </a:r>
            <a:r>
              <a:rPr lang="it-IT" dirty="0" smtClean="0">
                <a:solidFill>
                  <a:srgbClr val="DD5A11"/>
                </a:solidFill>
                <a:latin typeface="Aharoni" pitchFamily="2" charset="-79"/>
                <a:cs typeface="Aharoni" pitchFamily="2" charset="-79"/>
              </a:rPr>
              <a:t>a scelta multipla</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risoluzione </a:t>
            </a:r>
            <a:r>
              <a:rPr lang="it-IT" dirty="0" smtClean="0">
                <a:solidFill>
                  <a:srgbClr val="DD5A11"/>
                </a:solidFill>
                <a:latin typeface="Aharoni" pitchFamily="2" charset="-79"/>
                <a:cs typeface="Aharoni" pitchFamily="2" charset="-79"/>
              </a:rPr>
              <a:t>di problemi, esercizi etc </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creare un grafico</a:t>
            </a:r>
          </a:p>
          <a:p>
            <a:pPr marL="640080" lvl="1" indent="-274320" fontAlgn="auto">
              <a:spcAft>
                <a:spcPts val="0"/>
              </a:spcAft>
              <a:buClr>
                <a:schemeClr val="accent2">
                  <a:shade val="75000"/>
                </a:schemeClr>
              </a:buClr>
              <a:buFont typeface="Wingdings 2"/>
              <a:buChar char=""/>
              <a:defRPr/>
            </a:pPr>
            <a:r>
              <a:rPr lang="it-IT" dirty="0" smtClean="0">
                <a:solidFill>
                  <a:srgbClr val="DD5A11"/>
                </a:solidFill>
                <a:latin typeface="Aharoni" pitchFamily="2" charset="-79"/>
                <a:cs typeface="Aharoni" pitchFamily="2" charset="-79"/>
              </a:rPr>
              <a:t>tabelle da completare</a:t>
            </a:r>
          </a:p>
          <a:p>
            <a:pPr marL="274320" indent="-274320" fontAlgn="auto">
              <a:spcAft>
                <a:spcPts val="0"/>
              </a:spcAft>
              <a:buFont typeface="Wingdings 2"/>
              <a:buNone/>
              <a:defRPr/>
            </a:pPr>
            <a:endParaRPr lang="it-IT" dirty="0">
              <a:solidFill>
                <a:srgbClr val="DD5A11"/>
              </a:solidFill>
              <a:latin typeface="Aharoni" pitchFamily="2" charset="-79"/>
              <a:cs typeface="Aharoni" pitchFamily="2" charset="-79"/>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54276"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556792"/>
            <a:ext cx="8229600" cy="4176712"/>
          </a:xfrm>
        </p:spPr>
        <p:txBody>
          <a:bodyPr>
            <a:normAutofit fontScale="85000" lnSpcReduction="10000"/>
          </a:bodyPr>
          <a:lstStyle/>
          <a:p>
            <a:pPr marL="640080" lvl="1" indent="-274320" fontAlgn="auto">
              <a:spcAft>
                <a:spcPts val="0"/>
              </a:spcAft>
              <a:buClr>
                <a:schemeClr val="accent2">
                  <a:shade val="75000"/>
                </a:schemeClr>
              </a:buClr>
              <a:buFont typeface="Wingdings 2"/>
              <a:buNone/>
              <a:defRPr/>
            </a:pPr>
            <a:r>
              <a:rPr lang="it-IT" u="sng" dirty="0" smtClean="0">
                <a:solidFill>
                  <a:srgbClr val="DD5A11"/>
                </a:solidFill>
                <a:latin typeface="Aharoni" pitchFamily="2" charset="-79"/>
                <a:cs typeface="Aharoni" pitchFamily="2" charset="-79"/>
              </a:rPr>
              <a:t>STRATEGIE PER LA VERIFICA DELLA COMPRENSIONE IN ITINERE</a:t>
            </a:r>
            <a:r>
              <a:rPr lang="it-IT" sz="2800" u="sng" dirty="0" smtClean="0">
                <a:solidFill>
                  <a:srgbClr val="DD5A11"/>
                </a:solidFill>
                <a:latin typeface="Aharoni" pitchFamily="2" charset="-79"/>
                <a:cs typeface="Aharoni" pitchFamily="2" charset="-79"/>
              </a:rPr>
              <a:t> 2</a:t>
            </a:r>
            <a:endParaRPr lang="it-IT" sz="2800"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diagrammi</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simulazioni</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mappe concettuali</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fornire la parte iniziale di una frase (da completare)</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identificare le parole chiave/ le frasi chiave</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mettere nell’ordine giusto i periodi o i paragrafi</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suddividere </a:t>
            </a:r>
            <a:r>
              <a:rPr lang="it-IT" b="1" dirty="0" smtClean="0">
                <a:solidFill>
                  <a:srgbClr val="DD5A11"/>
                </a:solidFill>
                <a:latin typeface="Aharoni" pitchFamily="2" charset="-79"/>
                <a:cs typeface="Aharoni" pitchFamily="2" charset="-79"/>
              </a:rPr>
              <a:t>il testo in paragrafi </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trovare il titolo/ sottotitoli di paragrafi</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riassumere il testo (anche con riassunti guidati)</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rispondere a un questionario (per esempio dopo un film)</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esecuzione corretta dell’esercizio pratico ( educazione fisica..)</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dirty="0" smtClean="0">
                <a:solidFill>
                  <a:srgbClr val="DD5A11"/>
                </a:solidFill>
                <a:latin typeface="Aharoni" pitchFamily="2" charset="-79"/>
                <a:cs typeface="Aharoni" pitchFamily="2" charset="-79"/>
              </a:rPr>
              <a:t>altro…..</a:t>
            </a:r>
            <a:endParaRPr lang="it-IT" dirty="0" smtClean="0">
              <a:solidFill>
                <a:srgbClr val="DD5A11"/>
              </a:solidFill>
              <a:latin typeface="Aharoni" pitchFamily="2" charset="-79"/>
              <a:cs typeface="Aharoni" pitchFamily="2" charset="-79"/>
            </a:endParaRPr>
          </a:p>
          <a:p>
            <a:pPr marL="274320" indent="-274320" fontAlgn="auto">
              <a:spcAft>
                <a:spcPts val="0"/>
              </a:spcAft>
              <a:buFont typeface="Wingdings 2"/>
              <a:buNone/>
              <a:defRPr/>
            </a:pPr>
            <a:endParaRPr lang="it-IT" dirty="0">
              <a:solidFill>
                <a:srgbClr val="DD5A11"/>
              </a:solidFill>
              <a:latin typeface="Aharoni" pitchFamily="2" charset="-79"/>
              <a:cs typeface="Aharoni" pitchFamily="2" charset="-79"/>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55300"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750" y="1484313"/>
            <a:ext cx="8229600" cy="4176712"/>
          </a:xfrm>
        </p:spPr>
        <p:txBody>
          <a:bodyPr>
            <a:normAutofit fontScale="92500" lnSpcReduction="10000"/>
          </a:bodyPr>
          <a:lstStyle/>
          <a:p>
            <a:pPr marL="640080" lvl="1" indent="-274320" fontAlgn="auto">
              <a:spcAft>
                <a:spcPts val="0"/>
              </a:spcAft>
              <a:buClr>
                <a:schemeClr val="accent2">
                  <a:shade val="75000"/>
                </a:schemeClr>
              </a:buClr>
              <a:buFont typeface="Wingdings 2"/>
              <a:buNone/>
              <a:defRPr/>
            </a:pPr>
            <a:r>
              <a:rPr lang="it-IT" u="sng" dirty="0" smtClean="0">
                <a:solidFill>
                  <a:srgbClr val="DD5A11"/>
                </a:solidFill>
                <a:latin typeface="Aharoni" pitchFamily="2" charset="-79"/>
                <a:cs typeface="Aharoni" pitchFamily="2" charset="-79"/>
              </a:rPr>
              <a:t>STRATEGIE PER LA VERIFICA DELLA COMPRENSIONE IN ITINERE</a:t>
            </a:r>
            <a:r>
              <a:rPr lang="it-IT" sz="2800" u="sng" dirty="0" smtClean="0">
                <a:solidFill>
                  <a:srgbClr val="DD5A11"/>
                </a:solidFill>
                <a:latin typeface="Aharoni" pitchFamily="2" charset="-79"/>
                <a:cs typeface="Aharoni" pitchFamily="2" charset="-79"/>
              </a:rPr>
              <a:t> 3</a:t>
            </a:r>
            <a:endParaRPr lang="it-IT" sz="2800"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endParaRPr lang="it-IT" b="1" u="sng"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u="sng" dirty="0" smtClean="0">
                <a:solidFill>
                  <a:srgbClr val="DD5A11"/>
                </a:solidFill>
                <a:latin typeface="Aharoni" pitchFamily="2" charset="-79"/>
                <a:cs typeface="Aharoni" pitchFamily="2" charset="-79"/>
              </a:rPr>
              <a:t>testi da completare</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u="sng" dirty="0" smtClean="0">
                <a:solidFill>
                  <a:srgbClr val="DD5A11"/>
                </a:solidFill>
                <a:latin typeface="Aharoni" pitchFamily="2" charset="-79"/>
                <a:cs typeface="Aharoni" pitchFamily="2" charset="-79"/>
              </a:rPr>
              <a:t>frase iniziale di un paragrafo</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u="sng" dirty="0" smtClean="0">
                <a:solidFill>
                  <a:srgbClr val="DD5A11"/>
                </a:solidFill>
                <a:latin typeface="Aharoni" pitchFamily="2" charset="-79"/>
                <a:cs typeface="Aharoni" pitchFamily="2" charset="-79"/>
              </a:rPr>
              <a:t>tabelle contrastive (pro/contro, simili/dissimili, vantaggi/svantaggi etc.)</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u="sng" dirty="0" smtClean="0">
                <a:solidFill>
                  <a:srgbClr val="DD5A11"/>
                </a:solidFill>
                <a:latin typeface="Aharoni" pitchFamily="2" charset="-79"/>
                <a:cs typeface="Aharoni" pitchFamily="2" charset="-79"/>
              </a:rPr>
              <a:t>schema  </a:t>
            </a:r>
            <a:r>
              <a:rPr lang="it-IT" b="1" u="sng" dirty="0" smtClean="0">
                <a:solidFill>
                  <a:srgbClr val="DD5A11"/>
                </a:solidFill>
                <a:latin typeface="Aharoni" pitchFamily="2" charset="-79"/>
                <a:cs typeface="Aharoni" pitchFamily="2" charset="-79"/>
              </a:rPr>
              <a:t>(a punti) per   lavoro di gruppo/a coppia</a:t>
            </a:r>
            <a:endParaRPr lang="it-IT" dirty="0" smtClean="0">
              <a:solidFill>
                <a:srgbClr val="DD5A11"/>
              </a:solidFill>
              <a:latin typeface="Aharoni" pitchFamily="2" charset="-79"/>
              <a:cs typeface="Aharoni" pitchFamily="2" charset="-79"/>
            </a:endParaRPr>
          </a:p>
          <a:p>
            <a:pPr marL="640080" lvl="1" indent="-274320" fontAlgn="auto">
              <a:spcAft>
                <a:spcPts val="0"/>
              </a:spcAft>
              <a:buClr>
                <a:schemeClr val="accent2">
                  <a:shade val="75000"/>
                </a:schemeClr>
              </a:buClr>
              <a:buFont typeface="Wingdings 2"/>
              <a:buChar char=""/>
              <a:defRPr/>
            </a:pPr>
            <a:r>
              <a:rPr lang="it-IT" b="1" u="sng" dirty="0" smtClean="0">
                <a:solidFill>
                  <a:srgbClr val="DD5A11"/>
                </a:solidFill>
                <a:latin typeface="Aharoni" pitchFamily="2" charset="-79"/>
                <a:cs typeface="Aharoni" pitchFamily="2" charset="-79"/>
              </a:rPr>
              <a:t>lessico/ </a:t>
            </a:r>
            <a:r>
              <a:rPr lang="it-IT" b="1" u="sng" dirty="0" smtClean="0">
                <a:solidFill>
                  <a:srgbClr val="DD5A11"/>
                </a:solidFill>
                <a:latin typeface="Aharoni" pitchFamily="2" charset="-79"/>
                <a:cs typeface="Aharoni" pitchFamily="2" charset="-79"/>
              </a:rPr>
              <a:t>strutture </a:t>
            </a:r>
            <a:r>
              <a:rPr lang="it-IT" b="1" u="sng" dirty="0" smtClean="0">
                <a:solidFill>
                  <a:srgbClr val="DD5A11"/>
                </a:solidFill>
                <a:latin typeface="Aharoni" pitchFamily="2" charset="-79"/>
                <a:cs typeface="Aharoni" pitchFamily="2" charset="-79"/>
              </a:rPr>
              <a:t>essenziali  per </a:t>
            </a:r>
            <a:endParaRPr lang="it-IT" dirty="0" smtClean="0">
              <a:solidFill>
                <a:srgbClr val="DD5A11"/>
              </a:solidFill>
              <a:latin typeface="Aharoni" pitchFamily="2" charset="-79"/>
              <a:cs typeface="Aharoni" pitchFamily="2" charset="-79"/>
            </a:endParaRPr>
          </a:p>
          <a:p>
            <a:pPr marL="1005840" lvl="2" fontAlgn="auto">
              <a:spcAft>
                <a:spcPts val="0"/>
              </a:spcAft>
              <a:buClr>
                <a:schemeClr val="accent2">
                  <a:shade val="50000"/>
                </a:schemeClr>
              </a:buClr>
              <a:buFont typeface="Wingdings 2"/>
              <a:buChar char=""/>
              <a:defRPr/>
            </a:pPr>
            <a:r>
              <a:rPr lang="it-IT" sz="2400" b="1" u="sng" dirty="0" smtClean="0">
                <a:solidFill>
                  <a:srgbClr val="DD5A11"/>
                </a:solidFill>
                <a:latin typeface="Aharoni" pitchFamily="2" charset="-79"/>
                <a:cs typeface="Aharoni" pitchFamily="2" charset="-79"/>
              </a:rPr>
              <a:t>un riassunto</a:t>
            </a:r>
            <a:endParaRPr lang="it-IT" sz="2400" dirty="0" smtClean="0">
              <a:solidFill>
                <a:srgbClr val="DD5A11"/>
              </a:solidFill>
              <a:latin typeface="Aharoni" pitchFamily="2" charset="-79"/>
              <a:cs typeface="Aharoni" pitchFamily="2" charset="-79"/>
            </a:endParaRPr>
          </a:p>
          <a:p>
            <a:pPr marL="1005840" lvl="2" fontAlgn="auto">
              <a:spcAft>
                <a:spcPts val="0"/>
              </a:spcAft>
              <a:buClr>
                <a:schemeClr val="accent2">
                  <a:shade val="50000"/>
                </a:schemeClr>
              </a:buClr>
              <a:buFont typeface="Wingdings 2"/>
              <a:buChar char=""/>
              <a:defRPr/>
            </a:pPr>
            <a:r>
              <a:rPr lang="it-IT" sz="2400" b="1" u="sng" dirty="0" smtClean="0">
                <a:solidFill>
                  <a:srgbClr val="DD5A11"/>
                </a:solidFill>
                <a:latin typeface="Aharoni" pitchFamily="2" charset="-79"/>
                <a:cs typeface="Aharoni" pitchFamily="2" charset="-79"/>
              </a:rPr>
              <a:t>per </a:t>
            </a:r>
            <a:r>
              <a:rPr lang="it-IT" sz="2400" b="1" u="sng" dirty="0" smtClean="0">
                <a:solidFill>
                  <a:srgbClr val="DD5A11"/>
                </a:solidFill>
                <a:latin typeface="Aharoni" pitchFamily="2" charset="-79"/>
                <a:cs typeface="Aharoni" pitchFamily="2" charset="-79"/>
              </a:rPr>
              <a:t>redigere </a:t>
            </a:r>
            <a:r>
              <a:rPr lang="it-IT" sz="2400" b="1" u="sng" dirty="0" smtClean="0">
                <a:solidFill>
                  <a:srgbClr val="DD5A11"/>
                </a:solidFill>
                <a:latin typeface="Aharoni" pitchFamily="2" charset="-79"/>
                <a:cs typeface="Aharoni" pitchFamily="2" charset="-79"/>
              </a:rPr>
              <a:t>una relazione/parlare di un determinato argomento (matematica, scienze…)</a:t>
            </a:r>
            <a:endParaRPr lang="it-IT" sz="2400" dirty="0" smtClean="0">
              <a:solidFill>
                <a:srgbClr val="DD5A11"/>
              </a:solidFill>
              <a:latin typeface="Aharoni" pitchFamily="2" charset="-79"/>
              <a:cs typeface="Aharoni" pitchFamily="2" charset="-79"/>
            </a:endParaRPr>
          </a:p>
          <a:p>
            <a:pPr marL="274320" indent="-274320" fontAlgn="auto">
              <a:spcAft>
                <a:spcPts val="0"/>
              </a:spcAft>
              <a:buFont typeface="Wingdings 2"/>
              <a:buChar char=""/>
              <a:defRPr/>
            </a:pPr>
            <a:endParaRPr lang="it-IT" dirty="0">
              <a:solidFill>
                <a:schemeClr val="accent2">
                  <a:lumMod val="75000"/>
                </a:schemeClr>
              </a:solidFill>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56324"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4675"/>
            <a:ext cx="8229600" cy="4251325"/>
          </a:xfrm>
        </p:spPr>
        <p:txBody>
          <a:bodyPr>
            <a:normAutofit fontScale="85000" lnSpcReduction="20000"/>
          </a:bodyPr>
          <a:lstStyle/>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PENSARE ALL’INSEGNAMENTO </a:t>
            </a:r>
            <a:r>
              <a:rPr lang="it-IT" sz="2800" b="1" dirty="0" smtClean="0">
                <a:solidFill>
                  <a:srgbClr val="DD5A11"/>
                </a:solidFill>
                <a:latin typeface="Aharoni" pitchFamily="2" charset="-79"/>
                <a:cs typeface="Aharoni" pitchFamily="2" charset="-79"/>
              </a:rPr>
              <a:t>LINGUISTICO COME UN MOMENTO FONDAMENTALE DELLO SVILUPPO COGNITIVO;</a:t>
            </a: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MODERNIZZARE LA </a:t>
            </a:r>
            <a:r>
              <a:rPr lang="it-IT" sz="2800" b="1" dirty="0" smtClean="0">
                <a:solidFill>
                  <a:srgbClr val="DD5A11"/>
                </a:solidFill>
                <a:latin typeface="Aharoni" pitchFamily="2" charset="-79"/>
                <a:cs typeface="Aharoni" pitchFamily="2" charset="-79"/>
              </a:rPr>
              <a:t>METODOLOGIA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INSEGNAMENTO DELLA L2, PUNTANDO SU OBIETTIVI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ORDINE SUPERIORE, PER QUANTO CONCERNE LA CAPACITÀ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COMPRENSIONE LINGUISTICO CONCETTUALE;</a:t>
            </a: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INCORAGGIARE </a:t>
            </a:r>
            <a:r>
              <a:rPr lang="it-IT" sz="2800" b="1" dirty="0" smtClean="0">
                <a:solidFill>
                  <a:srgbClr val="DD5A11"/>
                </a:solidFill>
                <a:latin typeface="Aharoni" pitchFamily="2" charset="-79"/>
                <a:cs typeface="Aharoni" pitchFamily="2" charset="-79"/>
              </a:rPr>
              <a:t>LA FORMAZIONE SOCIALE E INTERCULTURALE E QUINDI DEMOCRATICA DEGLI STUDENTI;</a:t>
            </a: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FAVORIRE E </a:t>
            </a:r>
            <a:r>
              <a:rPr lang="it-IT" sz="2800" b="1" dirty="0" smtClean="0">
                <a:solidFill>
                  <a:srgbClr val="DD5A11"/>
                </a:solidFill>
                <a:latin typeface="Aharoni" pitchFamily="2" charset="-79"/>
                <a:cs typeface="Aharoni" pitchFamily="2" charset="-79"/>
              </a:rPr>
              <a:t>VALORIZZARE UN ATTEGGIAMENTO POSITIVO NEI CONFRONTI DELL’APPRENDIMENTO DELLA LINGUA STRANIERA DA PARTE DEGLI ALUNNI E DELLE FAMIGLIE. </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17411"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egnaposto contenuto 1"/>
          <p:cNvSpPr>
            <a:spLocks noGrp="1"/>
          </p:cNvSpPr>
          <p:nvPr>
            <p:ph idx="1"/>
          </p:nvPr>
        </p:nvSpPr>
        <p:spPr>
          <a:xfrm>
            <a:off x="539750" y="1484313"/>
            <a:ext cx="8229600" cy="4176712"/>
          </a:xfrm>
        </p:spPr>
        <p:txBody>
          <a:bodyPr/>
          <a:lstStyle/>
          <a:p>
            <a:r>
              <a:rPr lang="en-US" sz="2800" dirty="0" smtClean="0">
                <a:solidFill>
                  <a:srgbClr val="DD5A11"/>
                </a:solidFill>
                <a:latin typeface="Aharoni" pitchFamily="2" charset="-79"/>
                <a:cs typeface="Aharoni" pitchFamily="2" charset="-79"/>
              </a:rPr>
              <a:t>IL LEARNING BY DOING</a:t>
            </a:r>
          </a:p>
          <a:p>
            <a:endParaRPr lang="en-US" sz="2800" dirty="0" smtClean="0">
              <a:solidFill>
                <a:srgbClr val="DD5A11"/>
              </a:solidFill>
              <a:latin typeface="Aharoni" pitchFamily="2" charset="-79"/>
              <a:cs typeface="Aharoni" pitchFamily="2" charset="-79"/>
            </a:endParaRPr>
          </a:p>
          <a:p>
            <a:r>
              <a:rPr lang="en-US" sz="4000" dirty="0" err="1" smtClean="0">
                <a:solidFill>
                  <a:srgbClr val="DD5A11"/>
                </a:solidFill>
                <a:latin typeface="Aharoni" pitchFamily="2" charset="-79"/>
                <a:cs typeface="Aharoni" pitchFamily="2" charset="-79"/>
              </a:rPr>
              <a:t>Disporre</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un’attivita</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di</a:t>
            </a:r>
            <a:r>
              <a:rPr lang="en-US" sz="4000" dirty="0" smtClean="0">
                <a:solidFill>
                  <a:srgbClr val="DD5A11"/>
                </a:solidFill>
                <a:latin typeface="Aharoni" pitchFamily="2" charset="-79"/>
                <a:cs typeface="Aharoni" pitchFamily="2" charset="-79"/>
              </a:rPr>
              <a:t> problem-solving, </a:t>
            </a:r>
            <a:r>
              <a:rPr lang="en-US" sz="4000" dirty="0" err="1" smtClean="0">
                <a:solidFill>
                  <a:srgbClr val="DD5A11"/>
                </a:solidFill>
                <a:latin typeface="Aharoni" pitchFamily="2" charset="-79"/>
                <a:cs typeface="Aharoni" pitchFamily="2" charset="-79"/>
              </a:rPr>
              <a:t>un’espressione</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da</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risolvere</a:t>
            </a:r>
            <a:r>
              <a:rPr lang="en-US" sz="4000" dirty="0" smtClean="0">
                <a:solidFill>
                  <a:srgbClr val="DD5A11"/>
                </a:solidFill>
                <a:latin typeface="Aharoni" pitchFamily="2" charset="-79"/>
                <a:cs typeface="Aharoni" pitchFamily="2" charset="-79"/>
              </a:rPr>
              <a:t>, un </a:t>
            </a:r>
            <a:r>
              <a:rPr lang="en-US" sz="4000" dirty="0" err="1" smtClean="0">
                <a:solidFill>
                  <a:srgbClr val="DD5A11"/>
                </a:solidFill>
                <a:latin typeface="Aharoni" pitchFamily="2" charset="-79"/>
                <a:cs typeface="Aharoni" pitchFamily="2" charset="-79"/>
              </a:rPr>
              <a:t>aspetto</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da</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dibattere</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ecc</a:t>
            </a:r>
            <a:r>
              <a:rPr lang="en-US" sz="4000" dirty="0" smtClean="0">
                <a:solidFill>
                  <a:srgbClr val="DD5A11"/>
                </a:solidFill>
                <a:latin typeface="Aharoni" pitchFamily="2" charset="-79"/>
                <a:cs typeface="Aharoni" pitchFamily="2" charset="-79"/>
              </a:rPr>
              <a:t>., </a:t>
            </a:r>
            <a:r>
              <a:rPr lang="en-US" sz="4000" dirty="0" err="1" smtClean="0">
                <a:solidFill>
                  <a:srgbClr val="DD5A11"/>
                </a:solidFill>
                <a:latin typeface="Aharoni" pitchFamily="2" charset="-79"/>
                <a:cs typeface="Aharoni" pitchFamily="2" charset="-79"/>
              </a:rPr>
              <a:t>da</a:t>
            </a:r>
            <a:r>
              <a:rPr lang="en-US" sz="4000" dirty="0" smtClean="0">
                <a:solidFill>
                  <a:srgbClr val="DD5A11"/>
                </a:solidFill>
                <a:latin typeface="Aharoni" pitchFamily="2" charset="-79"/>
                <a:cs typeface="Aharoni" pitchFamily="2" charset="-79"/>
              </a:rPr>
              <a:t> far </a:t>
            </a:r>
            <a:r>
              <a:rPr lang="en-US" sz="4000" dirty="0" err="1" smtClean="0">
                <a:solidFill>
                  <a:srgbClr val="DD5A11"/>
                </a:solidFill>
                <a:latin typeface="Aharoni" pitchFamily="2" charset="-79"/>
                <a:cs typeface="Aharoni" pitchFamily="2" charset="-79"/>
              </a:rPr>
              <a:t>eseguire</a:t>
            </a:r>
            <a:r>
              <a:rPr lang="en-US" sz="4000" dirty="0" smtClean="0">
                <a:solidFill>
                  <a:srgbClr val="DD5A11"/>
                </a:solidFill>
                <a:latin typeface="Aharoni" pitchFamily="2" charset="-79"/>
                <a:cs typeface="Aharoni" pitchFamily="2" charset="-79"/>
              </a:rPr>
              <a:t> a </a:t>
            </a:r>
            <a:r>
              <a:rPr lang="en-US" sz="4000" dirty="0" err="1" smtClean="0">
                <a:solidFill>
                  <a:srgbClr val="DD5A11"/>
                </a:solidFill>
                <a:latin typeface="Aharoni" pitchFamily="2" charset="-79"/>
                <a:cs typeface="Aharoni" pitchFamily="2" charset="-79"/>
              </a:rPr>
              <a:t>coppie</a:t>
            </a:r>
            <a:r>
              <a:rPr lang="en-US" sz="4000" dirty="0" smtClean="0">
                <a:solidFill>
                  <a:srgbClr val="DD5A11"/>
                </a:solidFill>
                <a:latin typeface="Aharoni" pitchFamily="2" charset="-79"/>
                <a:cs typeface="Aharoni" pitchFamily="2" charset="-79"/>
              </a:rPr>
              <a:t> o in </a:t>
            </a:r>
            <a:r>
              <a:rPr lang="en-US" sz="4000" dirty="0" err="1" smtClean="0">
                <a:solidFill>
                  <a:srgbClr val="DD5A11"/>
                </a:solidFill>
                <a:latin typeface="Aharoni" pitchFamily="2" charset="-79"/>
                <a:cs typeface="Aharoni" pitchFamily="2" charset="-79"/>
              </a:rPr>
              <a:t>gruppo</a:t>
            </a:r>
            <a:r>
              <a:rPr lang="en-US" sz="4000" dirty="0" smtClean="0">
                <a:solidFill>
                  <a:srgbClr val="DD5A11"/>
                </a:solidFill>
                <a:latin typeface="Aharoni" pitchFamily="2" charset="-79"/>
                <a:cs typeface="Aharoni" pitchFamily="2" charset="-79"/>
              </a:rPr>
              <a:t>. </a:t>
            </a:r>
            <a:endParaRPr lang="it-IT" sz="4000" dirty="0" smtClean="0">
              <a:solidFill>
                <a:srgbClr val="DD5A11"/>
              </a:solidFill>
              <a:latin typeface="Aharoni" pitchFamily="2" charset="-79"/>
              <a:cs typeface="Aharoni" pitchFamily="2" charset="-79"/>
            </a:endParaRPr>
          </a:p>
        </p:txBody>
      </p:sp>
      <p:sp>
        <p:nvSpPr>
          <p:cNvPr id="3" name="Titolo 2"/>
          <p:cNvSpPr>
            <a:spLocks noGrp="1"/>
          </p:cNvSpPr>
          <p:nvPr>
            <p:ph type="title"/>
          </p:nvPr>
        </p:nvSpPr>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mn-lt"/>
                <a:cs typeface="+mn-cs"/>
              </a:rPr>
              <a:t>PROGRAMMARE UNA LEZIONE CLIL</a:t>
            </a: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
        <p:nvSpPr>
          <p:cNvPr id="65540" name="CasellaDiTesto 4"/>
          <p:cNvSpPr txBox="1">
            <a:spLocks noChangeArrowheads="1"/>
          </p:cNvSpPr>
          <p:nvPr/>
        </p:nvSpPr>
        <p:spPr bwMode="auto">
          <a:xfrm>
            <a:off x="684213" y="6092825"/>
            <a:ext cx="4679950" cy="369888"/>
          </a:xfrm>
          <a:prstGeom prst="rect">
            <a:avLst/>
          </a:prstGeom>
          <a:noFill/>
          <a:ln w="9525">
            <a:noFill/>
            <a:miter lim="800000"/>
            <a:headEnd/>
            <a:tailEnd/>
          </a:ln>
        </p:spPr>
        <p:txBody>
          <a:bodyPr>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2636912"/>
            <a:ext cx="8229600" cy="1656184"/>
          </a:xfrm>
        </p:spPr>
        <p:txBody>
          <a:bodyPr>
            <a:normAutofit/>
          </a:bodyPr>
          <a:lstStyle/>
          <a:p>
            <a:pPr marL="274320" indent="-274320" algn="ctr" fontAlgn="auto">
              <a:spcAft>
                <a:spcPts val="0"/>
              </a:spcAft>
              <a:buFont typeface="Wingdings 2"/>
              <a:buNone/>
              <a:defRPr/>
            </a:pPr>
            <a:r>
              <a:rPr lang="it-IT"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haroni" pitchFamily="2" charset="-79"/>
                <a:cs typeface="Aharoni" pitchFamily="2" charset="-79"/>
              </a:rPr>
              <a:t>GRAZIE PER L’ATTENZIONE</a:t>
            </a:r>
          </a:p>
          <a:p>
            <a:pPr marL="274320" indent="-274320" algn="ctr" fontAlgn="auto">
              <a:spcAft>
                <a:spcPts val="0"/>
              </a:spcAft>
              <a:buFont typeface="Wingdings 2"/>
              <a:buNone/>
              <a:defRPr/>
            </a:pPr>
            <a:r>
              <a:rPr lang="it-IT" sz="28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Aharoni" pitchFamily="2" charset="-79"/>
                <a:cs typeface="Aharoni" pitchFamily="2" charset="-79"/>
              </a:rPr>
              <a:t>marialuciaciancio@hotmail.com</a:t>
            </a:r>
          </a:p>
          <a:p>
            <a:pPr marL="274320" indent="-274320" fontAlgn="auto">
              <a:spcAft>
                <a:spcPts val="0"/>
              </a:spcAft>
              <a:buFont typeface="Wingdings 2"/>
              <a:buNone/>
              <a:defRPr/>
            </a:pPr>
            <a:endParaRPr lang="it-IT"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marL="274320" indent="-274320" fontAlgn="auto">
              <a:spcAft>
                <a:spcPts val="0"/>
              </a:spcAft>
              <a:buFont typeface="Wingdings 2"/>
              <a:buChar char=""/>
              <a:defRPr/>
            </a:pPr>
            <a:endParaRPr lang="it-IT" dirty="0">
              <a:solidFill>
                <a:srgbClr val="DD5A11"/>
              </a:solidFill>
              <a:latin typeface="Aharoni" pitchFamily="2" charset="-79"/>
              <a:cs typeface="Aharoni" pitchFamily="2" charset="-79"/>
            </a:endParaRPr>
          </a:p>
        </p:txBody>
      </p:sp>
      <p:sp>
        <p:nvSpPr>
          <p:cNvPr id="4" name="Rettangolo 3"/>
          <p:cNvSpPr/>
          <p:nvPr/>
        </p:nvSpPr>
        <p:spPr>
          <a:xfrm>
            <a:off x="539552" y="764704"/>
            <a:ext cx="8424936" cy="738664"/>
          </a:xfrm>
          <a:prstGeom prst="rect">
            <a:avLst/>
          </a:prstGeom>
        </p:spPr>
        <p:txBody>
          <a:bodyPr>
            <a:spAutoFit/>
          </a:bodyPr>
          <a:lstStyle/>
          <a:p>
            <a:pPr fontAlgn="auto">
              <a:spcBef>
                <a:spcPts val="0"/>
              </a:spcBef>
              <a:spcAft>
                <a:spcPts val="0"/>
              </a:spcAft>
              <a:defRPr/>
            </a:pPr>
            <a: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
            </a:r>
            <a:br>
              <a:rPr lang="it-IT"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br>
            <a:endParaRPr lang="it-IT" dirty="0">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73238"/>
            <a:ext cx="8229600" cy="4322762"/>
          </a:xfrm>
        </p:spPr>
        <p:txBody>
          <a:bodyPr>
            <a:normAutofit lnSpcReduction="10000"/>
          </a:bodyPr>
          <a:lstStyle/>
          <a:p>
            <a:pPr marL="274320" indent="-274320" algn="just" fontAlgn="auto">
              <a:spcAft>
                <a:spcPts val="0"/>
              </a:spcAft>
              <a:buFont typeface="Wingdings 2"/>
              <a:buChar char=""/>
              <a:defRPr/>
            </a:pPr>
            <a:r>
              <a:rPr lang="it-IT" sz="2800" b="1" dirty="0" smtClean="0">
                <a:solidFill>
                  <a:srgbClr val="DD5A11"/>
                </a:solidFill>
                <a:latin typeface="Aharoni" pitchFamily="2" charset="-79"/>
                <a:cs typeface="Aharoni" pitchFamily="2" charset="-79"/>
              </a:rPr>
              <a:t>SEQUENZA </a:t>
            </a:r>
            <a:r>
              <a:rPr lang="it-IT" sz="2800" b="1" dirty="0" err="1" smtClean="0">
                <a:solidFill>
                  <a:srgbClr val="DD5A11"/>
                </a:solidFill>
                <a:latin typeface="Aharoni" pitchFamily="2" charset="-79"/>
                <a:cs typeface="Aharoni" pitchFamily="2" charset="-79"/>
              </a:rPr>
              <a:t>D’USO</a:t>
            </a:r>
            <a:r>
              <a:rPr lang="it-IT" sz="2800" b="1" dirty="0" smtClean="0">
                <a:solidFill>
                  <a:srgbClr val="DD5A11"/>
                </a:solidFill>
                <a:latin typeface="Aharoni" pitchFamily="2" charset="-79"/>
                <a:cs typeface="Aharoni" pitchFamily="2" charset="-79"/>
              </a:rPr>
              <a:t> DELLA L1 E DELLA L2:</a:t>
            </a:r>
          </a:p>
          <a:p>
            <a:pPr marL="274320" indent="-274320" algn="just" fontAlgn="auto">
              <a:spcAft>
                <a:spcPts val="0"/>
              </a:spcAft>
              <a:buFont typeface="Wingdings" pitchFamily="2" charset="2"/>
              <a:buNone/>
              <a:defRPr/>
            </a:pPr>
            <a:r>
              <a:rPr lang="it-IT" sz="3900" b="1" dirty="0" smtClean="0">
                <a:solidFill>
                  <a:srgbClr val="DD5A11"/>
                </a:solidFill>
                <a:latin typeface="Aharoni" pitchFamily="2" charset="-79"/>
                <a:cs typeface="Aharoni" pitchFamily="2" charset="-79"/>
              </a:rPr>
              <a:t>30% </a:t>
            </a:r>
            <a:r>
              <a:rPr lang="it-IT" sz="2800" b="1" dirty="0" smtClean="0">
                <a:solidFill>
                  <a:srgbClr val="DD5A11"/>
                </a:solidFill>
                <a:latin typeface="Aharoni" pitchFamily="2" charset="-79"/>
                <a:cs typeface="Aharoni" pitchFamily="2" charset="-79"/>
              </a:rPr>
              <a:t>L1, </a:t>
            </a:r>
            <a:r>
              <a:rPr lang="it-IT" sz="3900" b="1" dirty="0" smtClean="0">
                <a:solidFill>
                  <a:srgbClr val="DD5A11"/>
                </a:solidFill>
                <a:latin typeface="Aharoni" pitchFamily="2" charset="-79"/>
                <a:cs typeface="Aharoni" pitchFamily="2" charset="-79"/>
              </a:rPr>
              <a:t>70%</a:t>
            </a:r>
            <a:r>
              <a:rPr lang="it-IT" sz="2800" b="1" dirty="0" smtClean="0">
                <a:solidFill>
                  <a:srgbClr val="DD5A11"/>
                </a:solidFill>
                <a:latin typeface="Aharoni" pitchFamily="2" charset="-79"/>
                <a:cs typeface="Aharoni" pitchFamily="2" charset="-79"/>
              </a:rPr>
              <a:t> L2;</a:t>
            </a:r>
          </a:p>
          <a:p>
            <a:pPr marL="274320" indent="-274320" algn="just" fontAlgn="auto">
              <a:spcAft>
                <a:spcPts val="0"/>
              </a:spcAft>
              <a:buFont typeface="Wingdings 2"/>
              <a:buChar char=""/>
              <a:defRPr/>
            </a:pPr>
            <a:r>
              <a:rPr lang="it-IT" sz="2800" b="1" dirty="0" smtClean="0">
                <a:solidFill>
                  <a:srgbClr val="DD5A11"/>
                </a:solidFill>
                <a:latin typeface="Aharoni" pitchFamily="2" charset="-79"/>
                <a:cs typeface="Aharoni" pitchFamily="2" charset="-79"/>
              </a:rPr>
              <a:t>ESERCIZI, </a:t>
            </a:r>
            <a:r>
              <a:rPr lang="it-IT" sz="2800" b="1" dirty="0" smtClean="0">
                <a:solidFill>
                  <a:srgbClr val="DD5A11"/>
                </a:solidFill>
                <a:latin typeface="Aharoni" pitchFamily="2" charset="-79"/>
                <a:cs typeface="Aharoni" pitchFamily="2" charset="-79"/>
              </a:rPr>
              <a:t>ATTIVITA’, </a:t>
            </a:r>
            <a:r>
              <a:rPr lang="it-IT" sz="2800" b="1" dirty="0" smtClean="0">
                <a:solidFill>
                  <a:srgbClr val="DD5A11"/>
                </a:solidFill>
                <a:latin typeface="Aharoni" pitchFamily="2" charset="-79"/>
                <a:cs typeface="Aharoni" pitchFamily="2" charset="-79"/>
              </a:rPr>
              <a:t>COMPITI: </a:t>
            </a:r>
            <a:r>
              <a:rPr lang="it-IT" sz="2800" b="1" dirty="0" smtClean="0">
                <a:solidFill>
                  <a:srgbClr val="DD5A11"/>
                </a:solidFill>
                <a:latin typeface="Aharoni" pitchFamily="2" charset="-79"/>
                <a:cs typeface="Aharoni" pitchFamily="2" charset="-79"/>
              </a:rPr>
              <a:t>ATTIVITA’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COMPRENSIONE SCRITTA; RISPOSTE SCRITTE E ORALI A DOMANDE; SCHEMATIZZAZIONI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TESTI; DESCRIZIONI; ESERCIZI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ASSOCIAZIONE; RICOSTRUZIONE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CRONOLOGIE; LETTURA E SCHEDATURA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BIOGRAFIE; CONTINUAZIONE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FRASI; ESPOSIZIONI SCRITTE E ORALI</a:t>
            </a:r>
          </a:p>
          <a:p>
            <a:pPr marL="274320" indent="-274320" fontAlgn="auto">
              <a:spcAft>
                <a:spcPts val="0"/>
              </a:spcAft>
              <a:buFont typeface="Wingdings 2"/>
              <a:buChar char=""/>
              <a:defRPr/>
            </a:pPr>
            <a:endParaRPr lang="it-IT" b="1"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18435"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28775"/>
            <a:ext cx="8229600" cy="4467225"/>
          </a:xfrm>
        </p:spPr>
        <p:txBody>
          <a:bodyPr>
            <a:normAutofit fontScale="77500" lnSpcReduction="20000"/>
          </a:bodyPr>
          <a:lstStyle/>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EVIDENZIARE LA STRUTTURA DEL DISCORSO, LA SUA </a:t>
            </a:r>
            <a:r>
              <a:rPr lang="it-IT" sz="2800" b="1" dirty="0" smtClean="0">
                <a:solidFill>
                  <a:srgbClr val="DD5A11"/>
                </a:solidFill>
                <a:latin typeface="Aharoni" pitchFamily="2" charset="-79"/>
                <a:cs typeface="Aharoni" pitchFamily="2" charset="-79"/>
              </a:rPr>
              <a:t>AVANZAMENTO LOGICO </a:t>
            </a:r>
            <a:r>
              <a:rPr lang="it-IT" sz="2800" b="1" dirty="0" smtClean="0">
                <a:solidFill>
                  <a:srgbClr val="DD5A11"/>
                </a:solidFill>
                <a:latin typeface="Aharoni" pitchFamily="2" charset="-79"/>
                <a:cs typeface="Aharoni" pitchFamily="2" charset="-79"/>
              </a:rPr>
              <a:t>(TEMPO, CAUSA-EFFETTO, CONSEGUENZA ..) </a:t>
            </a: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ACCENTUARE </a:t>
            </a:r>
            <a:r>
              <a:rPr lang="it-IT" sz="2800" b="1" dirty="0" smtClean="0">
                <a:solidFill>
                  <a:srgbClr val="DD5A11"/>
                </a:solidFill>
                <a:latin typeface="Aharoni" pitchFamily="2" charset="-79"/>
                <a:cs typeface="Aharoni" pitchFamily="2" charset="-79"/>
              </a:rPr>
              <a:t>GLI ASPETTI ESSENZIALI</a:t>
            </a: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SINTETIZZARE UNA </a:t>
            </a:r>
            <a:r>
              <a:rPr lang="it-IT" sz="2800" b="1" dirty="0" smtClean="0">
                <a:solidFill>
                  <a:srgbClr val="DD5A11"/>
                </a:solidFill>
                <a:latin typeface="Aharoni" pitchFamily="2" charset="-79"/>
                <a:cs typeface="Aharoni" pitchFamily="2" charset="-79"/>
              </a:rPr>
              <a:t>SEQUENZA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SENSO PRIMA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PASSARE ALLA SUCCESSIVA</a:t>
            </a: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INTERVALLARE LE MODALITA’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LAVORO PER OTTIMIZZARE L’ATTENZIONE (LAVORO FRONTALE, A COPPIE, A GRUPPI ..). GLI ALUNNI POSSONO </a:t>
            </a:r>
            <a:r>
              <a:rPr lang="it-IT" sz="2800" b="1" dirty="0" smtClean="0">
                <a:solidFill>
                  <a:srgbClr val="DD5A11"/>
                </a:solidFill>
                <a:latin typeface="Aharoni" pitchFamily="2" charset="-79"/>
                <a:cs typeface="Aharoni" pitchFamily="2" charset="-79"/>
              </a:rPr>
              <a:t>DEFINIRE INSIEME </a:t>
            </a:r>
            <a:r>
              <a:rPr lang="it-IT" sz="2800" b="1" dirty="0" smtClean="0">
                <a:solidFill>
                  <a:srgbClr val="DD5A11"/>
                </a:solidFill>
                <a:latin typeface="Aharoni" pitchFamily="2" charset="-79"/>
                <a:cs typeface="Aharoni" pitchFamily="2" charset="-79"/>
              </a:rPr>
              <a:t>QUANTO HANNO APPRESO (IMPORTANZA DEL LAVORO COLLABORATIVO)</a:t>
            </a: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LASCIARE UNO SPAZIO ALLA FINE </a:t>
            </a:r>
            <a:r>
              <a:rPr lang="it-IT" sz="2800" b="1" dirty="0" smtClean="0">
                <a:solidFill>
                  <a:srgbClr val="DD5A11"/>
                </a:solidFill>
                <a:latin typeface="Aharoni" pitchFamily="2" charset="-79"/>
                <a:cs typeface="Aharoni" pitchFamily="2" charset="-79"/>
              </a:rPr>
              <a:t>DELL’ATTIVITA’ PER </a:t>
            </a:r>
            <a:r>
              <a:rPr lang="it-IT" sz="2800" b="1" dirty="0" smtClean="0">
                <a:solidFill>
                  <a:srgbClr val="DD5A11"/>
                </a:solidFill>
                <a:latin typeface="Aharoni" pitchFamily="2" charset="-79"/>
                <a:cs typeface="Aharoni" pitchFamily="2" charset="-79"/>
              </a:rPr>
              <a:t>RIPERCORRERE SINTETICAMENTE QUANTO </a:t>
            </a:r>
            <a:r>
              <a:rPr lang="it-IT" sz="2800" b="1" dirty="0" smtClean="0">
                <a:solidFill>
                  <a:srgbClr val="DD5A11"/>
                </a:solidFill>
                <a:latin typeface="Aharoni" pitchFamily="2" charset="-79"/>
                <a:cs typeface="Aharoni" pitchFamily="2" charset="-79"/>
              </a:rPr>
              <a:t>SVOLTO</a:t>
            </a:r>
            <a:endParaRPr lang="it-IT" sz="2800" b="1" dirty="0" smtClean="0">
              <a:solidFill>
                <a:srgbClr val="DD5A11"/>
              </a:solidFill>
              <a:latin typeface="Aharoni" pitchFamily="2" charset="-79"/>
              <a:cs typeface="Aharoni" pitchFamily="2" charset="-79"/>
            </a:endParaRPr>
          </a:p>
          <a:p>
            <a:pPr marL="274320" indent="-274320" fontAlgn="auto">
              <a:lnSpc>
                <a:spcPct val="90000"/>
              </a:lnSpc>
              <a:spcAft>
                <a:spcPts val="0"/>
              </a:spcAft>
              <a:buFont typeface="Wingdings 2"/>
              <a:buChar char=""/>
              <a:defRPr/>
            </a:pPr>
            <a:r>
              <a:rPr lang="it-IT" sz="2800" b="1" dirty="0" smtClean="0">
                <a:solidFill>
                  <a:srgbClr val="DD5A11"/>
                </a:solidFill>
                <a:latin typeface="Aharoni" pitchFamily="2" charset="-79"/>
                <a:cs typeface="Aharoni" pitchFamily="2" charset="-79"/>
              </a:rPr>
              <a:t>INTERVENIRE SULLA LINGUA </a:t>
            </a:r>
            <a:r>
              <a:rPr lang="it-IT" sz="2800" b="1" dirty="0" smtClean="0">
                <a:solidFill>
                  <a:srgbClr val="DD5A11"/>
                </a:solidFill>
                <a:latin typeface="Aharoni" pitchFamily="2" charset="-79"/>
                <a:cs typeface="Aharoni" pitchFamily="2" charset="-79"/>
              </a:rPr>
              <a:t>SOLO QUANDO </a:t>
            </a:r>
            <a:r>
              <a:rPr lang="it-IT" sz="2800" b="1" dirty="0" smtClean="0">
                <a:solidFill>
                  <a:srgbClr val="DD5A11"/>
                </a:solidFill>
                <a:latin typeface="Aharoni" pitchFamily="2" charset="-79"/>
                <a:cs typeface="Aharoni" pitchFamily="2" charset="-79"/>
              </a:rPr>
              <a:t>LA COMUNICAZIONE NON PASSA, </a:t>
            </a:r>
            <a:r>
              <a:rPr lang="it-IT" sz="2800" b="1" dirty="0" smtClean="0">
                <a:solidFill>
                  <a:srgbClr val="DD5A11"/>
                </a:solidFill>
                <a:latin typeface="Aharoni" pitchFamily="2" charset="-79"/>
                <a:cs typeface="Aharoni" pitchFamily="2" charset="-79"/>
              </a:rPr>
              <a:t>SENZA </a:t>
            </a:r>
            <a:r>
              <a:rPr lang="it-IT" sz="2800" b="1" dirty="0" smtClean="0">
                <a:solidFill>
                  <a:srgbClr val="DD5A11"/>
                </a:solidFill>
                <a:latin typeface="Aharoni" pitchFamily="2" charset="-79"/>
                <a:cs typeface="Aharoni" pitchFamily="2" charset="-79"/>
              </a:rPr>
              <a:t>INTERROMPERE LO STUDENTE. ANNOTARE E INTERVENIRE SUCCESSIVAMENTE NELL’ORA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LS. (</a:t>
            </a:r>
            <a:r>
              <a:rPr lang="it-IT" sz="2800" b="1" dirty="0" smtClean="0">
                <a:solidFill>
                  <a:srgbClr val="DD5A11"/>
                </a:solidFill>
                <a:latin typeface="Aharoni" pitchFamily="2" charset="-79"/>
                <a:cs typeface="Aharoni" pitchFamily="2" charset="-79"/>
                <a:sym typeface="Wingdings" pitchFamily="2" charset="2"/>
              </a:rPr>
              <a:t></a:t>
            </a:r>
            <a:r>
              <a:rPr lang="it-IT" sz="2800" b="1" dirty="0" smtClean="0">
                <a:solidFill>
                  <a:srgbClr val="DD5A11"/>
                </a:solidFill>
                <a:latin typeface="Aharoni" pitchFamily="2" charset="-79"/>
                <a:cs typeface="Aharoni" pitchFamily="2" charset="-79"/>
              </a:rPr>
              <a:t> VIDEOREGISTRARE LA LEZIONE) </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dirty="0"/>
          </a:p>
        </p:txBody>
      </p:sp>
      <p:sp>
        <p:nvSpPr>
          <p:cNvPr id="19459"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420938"/>
            <a:ext cx="8229600" cy="3675062"/>
          </a:xfrm>
        </p:spPr>
        <p:txBody>
          <a:bodyPr>
            <a:normAutofit/>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SCHEMA DI UN’UNITA’ DI APPRENDIMENTO</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0483"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420938"/>
            <a:ext cx="8229600" cy="3675062"/>
          </a:xfrm>
        </p:spPr>
        <p:txBody>
          <a:bodyPr>
            <a:normAutofit/>
          </a:bodyPr>
          <a:lstStyle/>
          <a:p>
            <a:pPr marL="274320" indent="-274320" fontAlgn="auto">
              <a:spcAft>
                <a:spcPts val="0"/>
              </a:spcAft>
              <a:buFont typeface="Wingdings 2"/>
              <a:buNone/>
              <a:defRPr/>
            </a:pPr>
            <a:r>
              <a:rPr lang="it-IT" sz="5400" dirty="0" smtClean="0">
                <a:solidFill>
                  <a:srgbClr val="DD5A11"/>
                </a:solidFill>
                <a:latin typeface="Aharoni" pitchFamily="2" charset="-79"/>
                <a:cs typeface="Aharoni" pitchFamily="2" charset="-79"/>
              </a:rPr>
              <a:t>SCHEMA DI UN’UNITA’ DI APPRENDIMENTO</a:t>
            </a:r>
          </a:p>
          <a:p>
            <a:pPr marL="274320" indent="-274320" fontAlgn="auto">
              <a:spcAft>
                <a:spcPts val="0"/>
              </a:spcAft>
              <a:buFont typeface="Wingdings 2"/>
              <a:buChar char=""/>
              <a:defRPr/>
            </a:pPr>
            <a:endParaRPr lang="it-IT" dirty="0">
              <a:solidFill>
                <a:schemeClr val="tx2">
                  <a:lumMod val="90000"/>
                </a:schemeClr>
              </a:solidFill>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1507"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060575"/>
            <a:ext cx="8229600" cy="4035425"/>
          </a:xfrm>
        </p:spPr>
        <p:txBody>
          <a:bodyPr>
            <a:normAutofit fontScale="85000" lnSpcReduction="20000"/>
          </a:bodyPr>
          <a:lstStyle/>
          <a:p>
            <a:pPr marL="274320" indent="-274320" fontAlgn="auto">
              <a:spcAft>
                <a:spcPts val="0"/>
              </a:spcAft>
              <a:buFont typeface="Wingdings 2"/>
              <a:buChar char=""/>
              <a:defRPr/>
            </a:pPr>
            <a:r>
              <a:rPr lang="it-IT" sz="2800" b="1" dirty="0" smtClean="0">
                <a:solidFill>
                  <a:srgbClr val="DD5A11"/>
                </a:solidFill>
                <a:latin typeface="Aharoni" pitchFamily="2" charset="-79"/>
                <a:cs typeface="Aharoni" pitchFamily="2" charset="-79"/>
              </a:rPr>
              <a:t>TERMINOLOGIA NUOVA, RIFERITA </a:t>
            </a:r>
            <a:r>
              <a:rPr lang="it-IT" sz="2800" b="1" dirty="0" smtClean="0">
                <a:solidFill>
                  <a:srgbClr val="DD5A11"/>
                </a:solidFill>
                <a:latin typeface="Aharoni" pitchFamily="2" charset="-79"/>
                <a:cs typeface="Aharoni" pitchFamily="2" charset="-79"/>
              </a:rPr>
              <a:t>AL LINGUAGGIO DELLA DISCIPLINA.</a:t>
            </a:r>
          </a:p>
          <a:p>
            <a:pPr marL="274320" indent="-274320" fontAlgn="auto">
              <a:spcAft>
                <a:spcPts val="0"/>
              </a:spcAft>
              <a:buFont typeface="Wingdings 2"/>
              <a:buChar char=""/>
              <a:defRPr/>
            </a:pPr>
            <a:r>
              <a:rPr lang="it-IT" sz="2800" b="1" dirty="0" smtClean="0">
                <a:solidFill>
                  <a:srgbClr val="DD5A11"/>
                </a:solidFill>
                <a:latin typeface="Aharoni" pitchFamily="2" charset="-79"/>
                <a:cs typeface="Aharoni" pitchFamily="2" charset="-79"/>
              </a:rPr>
              <a:t>PROCESSI COGNITIVI: </a:t>
            </a:r>
            <a:r>
              <a:rPr lang="it-IT" sz="2800" b="1" dirty="0" smtClean="0">
                <a:solidFill>
                  <a:srgbClr val="DD5A11"/>
                </a:solidFill>
                <a:latin typeface="Aharoni" pitchFamily="2" charset="-79"/>
                <a:cs typeface="Aharoni" pitchFamily="2" charset="-79"/>
              </a:rPr>
              <a:t>OSSERVARE; DESCRIVERE; </a:t>
            </a:r>
            <a:r>
              <a:rPr lang="it-IT" sz="2800" b="1" dirty="0" smtClean="0">
                <a:solidFill>
                  <a:srgbClr val="DD5A11"/>
                </a:solidFill>
                <a:latin typeface="Aharoni" pitchFamily="2" charset="-79"/>
                <a:cs typeface="Aharoni" pitchFamily="2" charset="-79"/>
              </a:rPr>
              <a:t>TRASFERIRE </a:t>
            </a:r>
            <a:r>
              <a:rPr lang="it-IT" sz="2800" b="1" dirty="0" smtClean="0">
                <a:solidFill>
                  <a:srgbClr val="DD5A11"/>
                </a:solidFill>
                <a:latin typeface="Aharoni" pitchFamily="2" charset="-79"/>
                <a:cs typeface="Aharoni" pitchFamily="2" charset="-79"/>
              </a:rPr>
              <a:t>COMPETENZE E </a:t>
            </a:r>
            <a:r>
              <a:rPr lang="it-IT" sz="2800" b="1" dirty="0" smtClean="0">
                <a:solidFill>
                  <a:srgbClr val="DD5A11"/>
                </a:solidFill>
                <a:latin typeface="Aharoni" pitchFamily="2" charset="-79"/>
                <a:cs typeface="Aharoni" pitchFamily="2" charset="-79"/>
              </a:rPr>
              <a:t>CONCETTI DALLA L1 ALLA L2; TROVARE AFFINITÀ E DIFFERENZE CON LA L1; IDENTIFICARE SIGNIFICATI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TERMINI SCONOSCIUTI </a:t>
            </a:r>
            <a:r>
              <a:rPr lang="it-IT" sz="2800" b="1" dirty="0" smtClean="0">
                <a:solidFill>
                  <a:srgbClr val="DD5A11"/>
                </a:solidFill>
                <a:latin typeface="Aharoni" pitchFamily="2" charset="-79"/>
                <a:cs typeface="Aharoni" pitchFamily="2" charset="-79"/>
              </a:rPr>
              <a:t>ADOPERANDO </a:t>
            </a:r>
            <a:r>
              <a:rPr lang="it-IT" sz="2800" b="1" dirty="0" smtClean="0">
                <a:solidFill>
                  <a:srgbClr val="DD5A11"/>
                </a:solidFill>
                <a:latin typeface="Aharoni" pitchFamily="2" charset="-79"/>
                <a:cs typeface="Aharoni" pitchFamily="2" charset="-79"/>
              </a:rPr>
              <a:t>VARIE STRATEGIE E ABILITÀ </a:t>
            </a:r>
            <a:r>
              <a:rPr lang="it-IT" sz="2800" b="1" dirty="0" err="1" smtClean="0">
                <a:solidFill>
                  <a:srgbClr val="DD5A11"/>
                </a:solidFill>
                <a:latin typeface="Aharoni" pitchFamily="2" charset="-79"/>
                <a:cs typeface="Aharoni" pitchFamily="2" charset="-79"/>
              </a:rPr>
              <a:t>DI</a:t>
            </a:r>
            <a:r>
              <a:rPr lang="it-IT" sz="2800" b="1" dirty="0" smtClean="0">
                <a:solidFill>
                  <a:srgbClr val="DD5A11"/>
                </a:solidFill>
                <a:latin typeface="Aharoni" pitchFamily="2" charset="-79"/>
                <a:cs typeface="Aharoni" pitchFamily="2" charset="-79"/>
              </a:rPr>
              <a:t> STUDIO; ASSOCIARE DEFINIZIONI A TERMINI LESSICALI E VICEVERSA; SINTETIZZARE FATTI E CONCETTI; RAGGRUPPARE INFORMAZIONI; ELABORARE CONOSCENZE GIÀ ACQUISITE; FARE INFERENZE; DEDURRE; INDURRE; MEMORIZZARE</a:t>
            </a:r>
            <a:endParaRPr lang="it-IT" b="1" dirty="0">
              <a:solidFill>
                <a:srgbClr val="DD5A11"/>
              </a:solidFill>
              <a:latin typeface="Aharoni" pitchFamily="2" charset="-79"/>
              <a:cs typeface="Aharoni" pitchFamily="2" charset="-79"/>
            </a:endParaRPr>
          </a:p>
        </p:txBody>
      </p:sp>
      <p:sp>
        <p:nvSpPr>
          <p:cNvPr id="6" name="Titolo 5"/>
          <p:cNvSpPr>
            <a:spLocks noGrp="1"/>
          </p:cNvSpPr>
          <p:nvPr>
            <p:ph type="title"/>
          </p:nvPr>
        </p:nvSpPr>
        <p:spPr>
          <a:xfrm>
            <a:off x="539552" y="692696"/>
            <a:ext cx="8229600" cy="1219200"/>
          </a:xfrm>
        </p:spPr>
        <p:txBody>
          <a:bodyPr>
            <a:normAutofit fontScale="90000"/>
          </a:bodyPr>
          <a:lstStyle/>
          <a:p>
            <a:pPr fontAlgn="auto">
              <a:spcAft>
                <a:spcPts val="0"/>
              </a:spcAft>
              <a:defRPr/>
            </a:pP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44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LICEO SCIASCIA-FERMI</a:t>
            </a:r>
            <a: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18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it-IT" sz="3600" b="1"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PROGRAMMARE UNA LEZIONE CLIL</a:t>
            </a:r>
            <a: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it-IT"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it-IT"/>
          </a:p>
        </p:txBody>
      </p:sp>
      <p:sp>
        <p:nvSpPr>
          <p:cNvPr id="22531" name="Rettangolo 9"/>
          <p:cNvSpPr>
            <a:spLocks noChangeArrowheads="1"/>
          </p:cNvSpPr>
          <p:nvPr/>
        </p:nvSpPr>
        <p:spPr bwMode="auto">
          <a:xfrm>
            <a:off x="395288" y="6021388"/>
            <a:ext cx="2298700" cy="369887"/>
          </a:xfrm>
          <a:prstGeom prst="rect">
            <a:avLst/>
          </a:prstGeom>
          <a:noFill/>
          <a:ln w="9525">
            <a:noFill/>
            <a:miter lim="800000"/>
            <a:headEnd/>
            <a:tailEnd/>
          </a:ln>
        </p:spPr>
        <p:txBody>
          <a:bodyPr wrap="none">
            <a:spAutoFit/>
          </a:bodyPr>
          <a:lstStyle/>
          <a:p>
            <a:r>
              <a:rPr lang="it-IT">
                <a:solidFill>
                  <a:srgbClr val="DD5A11"/>
                </a:solidFill>
                <a:latin typeface="Aharoni" pitchFamily="2" charset="-79"/>
                <a:cs typeface="Aharoni" pitchFamily="2" charset="-79"/>
              </a:rPr>
              <a:t>Maria Lucia Ciancio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1046</TotalTime>
  <Words>1538</Words>
  <Application>Microsoft Office PowerPoint</Application>
  <PresentationFormat>Presentazione su schermo (4:3)</PresentationFormat>
  <Paragraphs>274</Paragraphs>
  <Slides>41</Slides>
  <Notes>1</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Carta</vt:lpstr>
      <vt:lpstr>Diapositiva 1</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                    LICEO SCIASCIA-FERMI PROGRAMMARE UNA LEZIONE CLIL </vt:lpstr>
      <vt:lpstr>LICEO SCIASCIA-FERMI </vt:lpstr>
      <vt:lpstr>LICEO SCIASCIA-FERMI </vt:lpstr>
      <vt:lpstr>                    LICEO SCIASCIA-FERMI PROGRAMMARE UNA LEZIONE CLIL </vt:lpstr>
      <vt:lpstr>                    LICEO SCIASCIA-FERMI PROGRAMMARE UNA LEZIONE CLIL </vt:lpstr>
      <vt:lpstr>                    LICEO SCIASCIA-FERMI PROGRAMMARE UNA LEZIONE CLIL </vt:lpstr>
      <vt:lpstr>                    LICEO SCIASCIA-FERMI PROGRAMMARE UNA LEZIONE CLIL </vt:lpstr>
      <vt:lpstr>LICEO SCIASCIA-FERMI </vt:lpstr>
      <vt:lpstr>LICEO SCIASCIA-FERMI </vt:lpstr>
      <vt:lpstr>LICEO SCIASCIA-FERMI </vt:lpstr>
      <vt:lpstr>LICEO SCIASCIA-FERMI </vt:lpstr>
      <vt:lpstr>LICEO SCIASCIA-FERMI </vt:lpstr>
      <vt:lpstr>LICEO SCIASCIA-FERMI </vt:lpstr>
      <vt:lpstr>Diapositiva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Maria Lucia Ciancio</cp:lastModifiedBy>
  <cp:revision>77</cp:revision>
  <dcterms:created xsi:type="dcterms:W3CDTF">2012-03-10T15:07:17Z</dcterms:created>
  <dcterms:modified xsi:type="dcterms:W3CDTF">2012-03-18T13:42:43Z</dcterms:modified>
</cp:coreProperties>
</file>