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9"/>
  </p:notesMasterIdLst>
  <p:handoutMasterIdLst>
    <p:handoutMasterId r:id="rId30"/>
  </p:handoutMasterIdLst>
  <p:sldIdLst>
    <p:sldId id="256" r:id="rId2"/>
    <p:sldId id="259" r:id="rId3"/>
    <p:sldId id="257" r:id="rId4"/>
    <p:sldId id="261" r:id="rId5"/>
    <p:sldId id="262" r:id="rId6"/>
    <p:sldId id="263" r:id="rId7"/>
    <p:sldId id="287" r:id="rId8"/>
    <p:sldId id="264" r:id="rId9"/>
    <p:sldId id="267" r:id="rId10"/>
    <p:sldId id="289" r:id="rId11"/>
    <p:sldId id="290" r:id="rId12"/>
    <p:sldId id="268" r:id="rId13"/>
    <p:sldId id="269" r:id="rId14"/>
    <p:sldId id="272" r:id="rId15"/>
    <p:sldId id="274" r:id="rId16"/>
    <p:sldId id="292" r:id="rId17"/>
    <p:sldId id="275" r:id="rId18"/>
    <p:sldId id="276" r:id="rId19"/>
    <p:sldId id="277" r:id="rId20"/>
    <p:sldId id="278" r:id="rId21"/>
    <p:sldId id="284" r:id="rId22"/>
    <p:sldId id="285" r:id="rId23"/>
    <p:sldId id="294" r:id="rId24"/>
    <p:sldId id="293" r:id="rId25"/>
    <p:sldId id="295" r:id="rId26"/>
    <p:sldId id="297" r:id="rId27"/>
    <p:sldId id="298"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5E3F5"/>
    <a:srgbClr val="76DAF2"/>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54" y="-23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LA FORMAZIONE CLIL</a:t>
            </a: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2317CC-42F2-497C-B765-9F14E769FDEB}" type="datetimeFigureOut">
              <a:rPr lang="it-IT" smtClean="0"/>
              <a:pPr/>
              <a:t>18/03/2012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Maria Lucia Ciancio</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CF4F6B-BB9B-4C0C-924A-91679FADE734}" type="slidenum">
              <a:rPr lang="it-IT" smtClean="0"/>
              <a:pPr/>
              <a:t>‹N›</a:t>
            </a:fld>
            <a:endParaRPr lang="it-IT"/>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LA FORMAZIONE CLIL</a:t>
            </a: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77EDFC-9B33-469B-9602-E6C888A86291}" type="datetimeFigureOut">
              <a:rPr lang="it-IT" smtClean="0"/>
              <a:pPr/>
              <a:t>18/03/2012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Maria Lucia Ciancio</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91E5A-5232-4F72-A0E8-D57435237307}" type="slidenum">
              <a:rPr lang="it-IT" smtClean="0"/>
              <a:pPr/>
              <a:t>‹N›</a:t>
            </a:fld>
            <a:endParaRPr lang="it-IT"/>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intestazione 3"/>
          <p:cNvSpPr>
            <a:spLocks noGrp="1"/>
          </p:cNvSpPr>
          <p:nvPr>
            <p:ph type="hdr" sz="quarter" idx="10"/>
          </p:nvPr>
        </p:nvSpPr>
        <p:spPr/>
        <p:txBody>
          <a:bodyPr/>
          <a:lstStyle/>
          <a:p>
            <a:r>
              <a:rPr lang="it-IT" smtClean="0"/>
              <a:t>LA FORMAZIONE CLIL</a:t>
            </a:r>
            <a:endParaRPr lang="it-IT"/>
          </a:p>
        </p:txBody>
      </p:sp>
      <p:sp>
        <p:nvSpPr>
          <p:cNvPr id="5" name="Segnaposto piè di pagina 4"/>
          <p:cNvSpPr>
            <a:spLocks noGrp="1"/>
          </p:cNvSpPr>
          <p:nvPr>
            <p:ph type="ftr" sz="quarter" idx="11"/>
          </p:nvPr>
        </p:nvSpPr>
        <p:spPr/>
        <p:txBody>
          <a:bodyPr/>
          <a:lstStyle/>
          <a:p>
            <a:r>
              <a:rPr lang="it-IT" smtClean="0"/>
              <a:t>Maria Lucia Ciancio</a:t>
            </a:r>
            <a:endParaRPr lang="it-IT"/>
          </a:p>
        </p:txBody>
      </p:sp>
      <p:sp>
        <p:nvSpPr>
          <p:cNvPr id="6" name="Segnaposto numero diapositiva 5"/>
          <p:cNvSpPr>
            <a:spLocks noGrp="1"/>
          </p:cNvSpPr>
          <p:nvPr>
            <p:ph type="sldNum" sz="quarter" idx="12"/>
          </p:nvPr>
        </p:nvSpPr>
        <p:spPr/>
        <p:txBody>
          <a:bodyPr/>
          <a:lstStyle/>
          <a:p>
            <a:fld id="{D2D91E5A-5232-4F72-A0E8-D57435237307}"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2D91E5A-5232-4F72-A0E8-D57435237307}" type="slidenum">
              <a:rPr lang="it-IT" smtClean="0"/>
              <a:pPr/>
              <a:t>3</a:t>
            </a:fld>
            <a:endParaRPr lang="it-IT"/>
          </a:p>
        </p:txBody>
      </p:sp>
      <p:sp>
        <p:nvSpPr>
          <p:cNvPr id="5" name="Segnaposto piè di pagina 4"/>
          <p:cNvSpPr>
            <a:spLocks noGrp="1"/>
          </p:cNvSpPr>
          <p:nvPr>
            <p:ph type="ftr" sz="quarter" idx="11"/>
          </p:nvPr>
        </p:nvSpPr>
        <p:spPr/>
        <p:txBody>
          <a:bodyPr/>
          <a:lstStyle/>
          <a:p>
            <a:r>
              <a:rPr lang="it-IT" smtClean="0"/>
              <a:t>Maria Lucia Ciancio</a:t>
            </a:r>
            <a:endParaRPr lang="it-IT"/>
          </a:p>
        </p:txBody>
      </p:sp>
      <p:sp>
        <p:nvSpPr>
          <p:cNvPr id="6" name="Segnaposto intestazione 5"/>
          <p:cNvSpPr>
            <a:spLocks noGrp="1"/>
          </p:cNvSpPr>
          <p:nvPr>
            <p:ph type="hdr" sz="quarter" idx="12"/>
          </p:nvPr>
        </p:nvSpPr>
        <p:spPr/>
        <p:txBody>
          <a:bodyPr/>
          <a:lstStyle/>
          <a:p>
            <a:r>
              <a:rPr lang="it-IT" smtClean="0"/>
              <a:t>LA FORMAZIONE CLIL</a:t>
            </a:r>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9EB7B056-66CE-4A87-85EC-2D3634E49788}" type="datetime1">
              <a:rPr lang="it-IT" smtClean="0"/>
              <a:pPr/>
              <a:t>18/03/2012</a:t>
            </a:fld>
            <a:endParaRPr lang="it-IT"/>
          </a:p>
        </p:txBody>
      </p:sp>
      <p:sp>
        <p:nvSpPr>
          <p:cNvPr id="19" name="Segnaposto piè di pagina 18"/>
          <p:cNvSpPr>
            <a:spLocks noGrp="1"/>
          </p:cNvSpPr>
          <p:nvPr>
            <p:ph type="ftr" sz="quarter" idx="11"/>
          </p:nvPr>
        </p:nvSpPr>
        <p:spPr/>
        <p:txBody>
          <a:bodyPr/>
          <a:lstStyle/>
          <a:p>
            <a:r>
              <a:rPr lang="it-IT" smtClean="0"/>
              <a:t>Maria Lucia Ciancio</a:t>
            </a:r>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19B3DEF-747B-408E-A841-60B3200EB0D8}" type="datetime1">
              <a:rPr lang="it-IT" smtClean="0"/>
              <a:pPr/>
              <a:t>18/03/2012</a:t>
            </a:fld>
            <a:endParaRPr lang="it-IT"/>
          </a:p>
        </p:txBody>
      </p:sp>
      <p:sp>
        <p:nvSpPr>
          <p:cNvPr id="5" name="Segnaposto piè di pagina 4"/>
          <p:cNvSpPr>
            <a:spLocks noGrp="1"/>
          </p:cNvSpPr>
          <p:nvPr>
            <p:ph type="ftr" sz="quarter" idx="11"/>
          </p:nvPr>
        </p:nvSpPr>
        <p:spPr/>
        <p:txBody>
          <a:bodyPr/>
          <a:lstStyle/>
          <a:p>
            <a:r>
              <a:rPr lang="it-IT" smtClean="0"/>
              <a:t>Maria Lucia Ciancio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31649B7-1EAD-40E5-B3F3-B999F996FD8A}" type="datetime1">
              <a:rPr lang="it-IT" smtClean="0"/>
              <a:pPr/>
              <a:t>18/03/2012</a:t>
            </a:fld>
            <a:endParaRPr lang="it-IT"/>
          </a:p>
        </p:txBody>
      </p:sp>
      <p:sp>
        <p:nvSpPr>
          <p:cNvPr id="5" name="Segnaposto piè di pagina 4"/>
          <p:cNvSpPr>
            <a:spLocks noGrp="1"/>
          </p:cNvSpPr>
          <p:nvPr>
            <p:ph type="ftr" sz="quarter" idx="11"/>
          </p:nvPr>
        </p:nvSpPr>
        <p:spPr/>
        <p:txBody>
          <a:bodyPr/>
          <a:lstStyle/>
          <a:p>
            <a:r>
              <a:rPr lang="it-IT" smtClean="0"/>
              <a:t>Maria Lucia Ciancio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C0E885E-18D1-4609-B8A1-FB5B158964A5}" type="datetime1">
              <a:rPr lang="it-IT" smtClean="0"/>
              <a:pPr/>
              <a:t>18/03/2012</a:t>
            </a:fld>
            <a:endParaRPr lang="it-IT"/>
          </a:p>
        </p:txBody>
      </p:sp>
      <p:sp>
        <p:nvSpPr>
          <p:cNvPr id="5" name="Segnaposto piè di pagina 4"/>
          <p:cNvSpPr>
            <a:spLocks noGrp="1"/>
          </p:cNvSpPr>
          <p:nvPr>
            <p:ph type="ftr" sz="quarter" idx="11"/>
          </p:nvPr>
        </p:nvSpPr>
        <p:spPr/>
        <p:txBody>
          <a:bodyPr/>
          <a:lstStyle/>
          <a:p>
            <a:r>
              <a:rPr lang="it-IT" smtClean="0"/>
              <a:t>Maria Lucia Ciancio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A569F9D-3118-4D02-98D0-F934FC856495}" type="datetime1">
              <a:rPr lang="it-IT" smtClean="0"/>
              <a:pPr/>
              <a:t>18/03/2012</a:t>
            </a:fld>
            <a:endParaRPr lang="it-IT"/>
          </a:p>
        </p:txBody>
      </p:sp>
      <p:sp>
        <p:nvSpPr>
          <p:cNvPr id="5" name="Segnaposto piè di pagina 4"/>
          <p:cNvSpPr>
            <a:spLocks noGrp="1"/>
          </p:cNvSpPr>
          <p:nvPr>
            <p:ph type="ftr" sz="quarter" idx="11"/>
          </p:nvPr>
        </p:nvSpPr>
        <p:spPr/>
        <p:txBody>
          <a:bodyPr/>
          <a:lstStyle/>
          <a:p>
            <a:r>
              <a:rPr lang="it-IT" smtClean="0"/>
              <a:t>Maria Lucia Ciancio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85384F2-E556-44AC-B0BC-15525464ADA2}" type="datetime1">
              <a:rPr lang="it-IT" smtClean="0"/>
              <a:pPr/>
              <a:t>18/03/2012</a:t>
            </a:fld>
            <a:endParaRPr lang="it-IT"/>
          </a:p>
        </p:txBody>
      </p:sp>
      <p:sp>
        <p:nvSpPr>
          <p:cNvPr id="6" name="Segnaposto piè di pagina 5"/>
          <p:cNvSpPr>
            <a:spLocks noGrp="1"/>
          </p:cNvSpPr>
          <p:nvPr>
            <p:ph type="ftr" sz="quarter" idx="11"/>
          </p:nvPr>
        </p:nvSpPr>
        <p:spPr/>
        <p:txBody>
          <a:bodyPr/>
          <a:lstStyle/>
          <a:p>
            <a:r>
              <a:rPr lang="it-IT" smtClean="0"/>
              <a:t>Maria Lucia Ciancio</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F7738083-F730-412B-86E3-266183BFFA84}" type="datetime1">
              <a:rPr lang="it-IT" smtClean="0"/>
              <a:pPr/>
              <a:t>18/03/2012</a:t>
            </a:fld>
            <a:endParaRPr lang="it-IT"/>
          </a:p>
        </p:txBody>
      </p:sp>
      <p:sp>
        <p:nvSpPr>
          <p:cNvPr id="8" name="Segnaposto piè di pagina 7"/>
          <p:cNvSpPr>
            <a:spLocks noGrp="1"/>
          </p:cNvSpPr>
          <p:nvPr>
            <p:ph type="ftr" sz="quarter" idx="11"/>
          </p:nvPr>
        </p:nvSpPr>
        <p:spPr/>
        <p:txBody>
          <a:bodyPr/>
          <a:lstStyle/>
          <a:p>
            <a:r>
              <a:rPr lang="it-IT" smtClean="0"/>
              <a:t>Maria Lucia Ciancio</a:t>
            </a:r>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BB2A6E1-2E41-4926-B495-5071DC4B4A94}" type="datetime1">
              <a:rPr lang="it-IT" smtClean="0"/>
              <a:pPr/>
              <a:t>18/03/2012</a:t>
            </a:fld>
            <a:endParaRPr lang="it-IT"/>
          </a:p>
        </p:txBody>
      </p:sp>
      <p:sp>
        <p:nvSpPr>
          <p:cNvPr id="4" name="Segnaposto piè di pagina 3"/>
          <p:cNvSpPr>
            <a:spLocks noGrp="1"/>
          </p:cNvSpPr>
          <p:nvPr>
            <p:ph type="ftr" sz="quarter" idx="11"/>
          </p:nvPr>
        </p:nvSpPr>
        <p:spPr/>
        <p:txBody>
          <a:bodyPr/>
          <a:lstStyle/>
          <a:p>
            <a:r>
              <a:rPr lang="it-IT" smtClean="0"/>
              <a:t>Maria Lucia Ciancio</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59743F7-4BF3-4E2F-AFF6-99913C23E5EB}" type="datetime1">
              <a:rPr lang="it-IT" smtClean="0"/>
              <a:pPr/>
              <a:t>18/03/2012</a:t>
            </a:fld>
            <a:endParaRPr lang="it-IT"/>
          </a:p>
        </p:txBody>
      </p:sp>
      <p:sp>
        <p:nvSpPr>
          <p:cNvPr id="3" name="Segnaposto piè di pagina 2"/>
          <p:cNvSpPr>
            <a:spLocks noGrp="1"/>
          </p:cNvSpPr>
          <p:nvPr>
            <p:ph type="ftr" sz="quarter" idx="11"/>
          </p:nvPr>
        </p:nvSpPr>
        <p:spPr/>
        <p:txBody>
          <a:bodyPr/>
          <a:lstStyle/>
          <a:p>
            <a:r>
              <a:rPr lang="it-IT" smtClean="0"/>
              <a:t>Maria Lucia Ciancio</a:t>
            </a:r>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67BD9B2B-76EA-4D1E-874C-8A0DB16521D9}" type="datetime1">
              <a:rPr lang="it-IT" smtClean="0"/>
              <a:pPr/>
              <a:t>18/03/2012</a:t>
            </a:fld>
            <a:endParaRPr lang="it-IT"/>
          </a:p>
        </p:txBody>
      </p:sp>
      <p:sp>
        <p:nvSpPr>
          <p:cNvPr id="6" name="Segnaposto piè di pagina 5"/>
          <p:cNvSpPr>
            <a:spLocks noGrp="1"/>
          </p:cNvSpPr>
          <p:nvPr>
            <p:ph type="ftr" sz="quarter" idx="11"/>
          </p:nvPr>
        </p:nvSpPr>
        <p:spPr/>
        <p:txBody>
          <a:bodyPr/>
          <a:lstStyle/>
          <a:p>
            <a:r>
              <a:rPr lang="it-IT" smtClean="0"/>
              <a:t>Maria Lucia Ciancio</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BE61803F-57EA-4ED7-8A2C-F88D8397FC75}" type="datetime1">
              <a:rPr lang="it-IT" smtClean="0"/>
              <a:pPr/>
              <a:t>18/03/2012</a:t>
            </a:fld>
            <a:endParaRPr lang="it-IT"/>
          </a:p>
        </p:txBody>
      </p:sp>
      <p:sp>
        <p:nvSpPr>
          <p:cNvPr id="6" name="Segnaposto piè di pagina 5"/>
          <p:cNvSpPr>
            <a:spLocks noGrp="1"/>
          </p:cNvSpPr>
          <p:nvPr>
            <p:ph type="ftr" sz="quarter" idx="11"/>
          </p:nvPr>
        </p:nvSpPr>
        <p:spPr/>
        <p:txBody>
          <a:bodyPr/>
          <a:lstStyle/>
          <a:p>
            <a:r>
              <a:rPr lang="it-IT" smtClean="0"/>
              <a:t>Maria Lucia Ciancio</a:t>
            </a: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E7602B-7EB2-4B6A-B6B8-95863E26EA81}" type="datetime1">
              <a:rPr lang="it-IT" smtClean="0"/>
              <a:pPr/>
              <a:t>18/03/2012</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t>Maria Lucia Ciancio</a:t>
            </a: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fontScale="90000"/>
          </a:bodyPr>
          <a:lstStyle/>
          <a:p>
            <a:pPr algn="l"/>
            <a:r>
              <a:rPr lang="it-IT" dirty="0" smtClean="0"/>
              <a:t/>
            </a:r>
            <a:br>
              <a:rPr lang="it-IT" dirty="0" smtClean="0"/>
            </a:br>
            <a:r>
              <a:rPr lang="it-IT" dirty="0" smtClean="0"/>
              <a:t/>
            </a:r>
            <a:br>
              <a:rPr lang="it-IT" dirty="0" smtClean="0"/>
            </a:br>
            <a:r>
              <a:rPr lang="it-IT" dirty="0" smtClean="0"/>
              <a:t/>
            </a:r>
            <a:br>
              <a:rPr lang="it-IT" dirty="0" smtClean="0"/>
            </a:br>
            <a:r>
              <a:rPr lang="it-IT"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5" name="Sottotitolo 4"/>
          <p:cNvSpPr>
            <a:spLocks noGrp="1"/>
          </p:cNvSpPr>
          <p:nvPr>
            <p:ph type="subTitle" idx="1"/>
          </p:nvPr>
        </p:nvSpPr>
        <p:spPr/>
        <p:txBody>
          <a:bodyPr>
            <a:normAutofit/>
          </a:bodyPr>
          <a:lstStyle/>
          <a:p>
            <a:endParaRPr lang="it-IT" dirty="0" smtClean="0"/>
          </a:p>
          <a:p>
            <a:pPr algn="l"/>
            <a:r>
              <a:rPr lang="it-IT" sz="2000" dirty="0" smtClean="0">
                <a:solidFill>
                  <a:schemeClr val="accent3">
                    <a:lumMod val="40000"/>
                    <a:lumOff val="60000"/>
                  </a:schemeClr>
                </a:solidFill>
                <a:latin typeface="Imprint MT Shadow" pitchFamily="82" charset="0"/>
              </a:rPr>
              <a:t>APPRENDIMENTO INTEGRATO </a:t>
            </a:r>
            <a:r>
              <a:rPr lang="it-IT" sz="2000" dirty="0" err="1" smtClean="0">
                <a:solidFill>
                  <a:schemeClr val="accent3">
                    <a:lumMod val="40000"/>
                    <a:lumOff val="60000"/>
                  </a:schemeClr>
                </a:solidFill>
                <a:latin typeface="Imprint MT Shadow" pitchFamily="82" charset="0"/>
              </a:rPr>
              <a:t>DI</a:t>
            </a:r>
            <a:r>
              <a:rPr lang="it-IT" sz="2000" dirty="0" smtClean="0">
                <a:solidFill>
                  <a:schemeClr val="accent3">
                    <a:lumMod val="40000"/>
                    <a:lumOff val="60000"/>
                  </a:schemeClr>
                </a:solidFill>
                <a:latin typeface="Imprint MT Shadow" pitchFamily="82" charset="0"/>
              </a:rPr>
              <a:t> LINGUA E CONTENUTO</a:t>
            </a:r>
            <a:endParaRPr lang="it-IT" sz="2000" dirty="0">
              <a:solidFill>
                <a:schemeClr val="accent3">
                  <a:lumMod val="40000"/>
                  <a:lumOff val="60000"/>
                </a:schemeClr>
              </a:solidFill>
              <a:latin typeface="Imprint MT Shadow" pitchFamily="82" charset="0"/>
            </a:endParaRPr>
          </a:p>
        </p:txBody>
      </p:sp>
      <p:sp>
        <p:nvSpPr>
          <p:cNvPr id="16" name="Segnaposto piè di pagina 15"/>
          <p:cNvSpPr>
            <a:spLocks noGrp="1"/>
          </p:cNvSpPr>
          <p:nvPr>
            <p:ph type="ftr" sz="quarter" idx="11"/>
          </p:nvPr>
        </p:nvSpPr>
        <p:spPr>
          <a:xfrm>
            <a:off x="323528" y="6309320"/>
            <a:ext cx="3312368" cy="365125"/>
          </a:xfrm>
        </p:spPr>
        <p:txBody>
          <a:bodyPr/>
          <a:lstStyle/>
          <a:p>
            <a:r>
              <a:rPr lang="it-IT" sz="1800" dirty="0" smtClean="0"/>
              <a:t>Maria Lucia Ciancio</a:t>
            </a:r>
            <a:endParaRPr lang="it-IT" sz="18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lnSpcReduction="10000"/>
          </a:bodyPr>
          <a:lstStyle/>
          <a:p>
            <a:r>
              <a:rPr lang="it-IT" dirty="0" smtClean="0">
                <a:solidFill>
                  <a:schemeClr val="accent3">
                    <a:lumMod val="40000"/>
                    <a:lumOff val="60000"/>
                  </a:schemeClr>
                </a:solidFill>
              </a:rPr>
              <a:t>I MATERIALI</a:t>
            </a:r>
          </a:p>
          <a:p>
            <a:r>
              <a:rPr lang="it-IT" sz="2800" dirty="0" smtClean="0">
                <a:solidFill>
                  <a:schemeClr val="accent3">
                    <a:lumMod val="40000"/>
                    <a:lumOff val="60000"/>
                  </a:schemeClr>
                </a:solidFill>
              </a:rPr>
              <a:t>Ci sono pochi testi pensati e </a:t>
            </a:r>
            <a:r>
              <a:rPr lang="it-IT" sz="2800" dirty="0" err="1" smtClean="0">
                <a:solidFill>
                  <a:schemeClr val="accent3">
                    <a:lumMod val="40000"/>
                    <a:lumOff val="60000"/>
                  </a:schemeClr>
                </a:solidFill>
              </a:rPr>
              <a:t>didattizzati</a:t>
            </a:r>
            <a:endParaRPr lang="it-IT" sz="2800" dirty="0" smtClean="0">
              <a:solidFill>
                <a:schemeClr val="accent3">
                  <a:lumMod val="40000"/>
                  <a:lumOff val="60000"/>
                </a:schemeClr>
              </a:solidFill>
            </a:endParaRPr>
          </a:p>
          <a:p>
            <a:r>
              <a:rPr lang="it-IT" sz="2800" dirty="0" smtClean="0">
                <a:solidFill>
                  <a:schemeClr val="accent3">
                    <a:lumMod val="40000"/>
                    <a:lumOff val="60000"/>
                  </a:schemeClr>
                </a:solidFill>
              </a:rPr>
              <a:t>occorre adattare materiale autentico (abbreviare, lasciare info essenziali, semplificare il lessico,) </a:t>
            </a:r>
          </a:p>
          <a:p>
            <a:r>
              <a:rPr lang="it-IT" sz="2800" dirty="0" smtClean="0">
                <a:solidFill>
                  <a:schemeClr val="accent3">
                    <a:lumMod val="40000"/>
                    <a:lumOff val="60000"/>
                  </a:schemeClr>
                </a:solidFill>
              </a:rPr>
              <a:t>è preferibile usare materiale iconografico e supporti visivi per la comprensione     </a:t>
            </a:r>
          </a:p>
          <a:p>
            <a:r>
              <a:rPr lang="it-IT" sz="2800" dirty="0" smtClean="0">
                <a:solidFill>
                  <a:schemeClr val="accent3">
                    <a:lumMod val="40000"/>
                    <a:lumOff val="60000"/>
                  </a:schemeClr>
                </a:solidFill>
              </a:rPr>
              <a:t>utilizzare un linguaggio base facilmente trasferibile su altri domini offrire ambiti lessicali, sintattici e contenutistici stimolanti, ma anche spunti di esercizio linguistico</a:t>
            </a:r>
          </a:p>
          <a:p>
            <a:endParaRPr lang="it-IT" dirty="0">
              <a:solidFill>
                <a:schemeClr val="accent3">
                  <a:lumMod val="40000"/>
                  <a:lumOff val="60000"/>
                </a:schemeClr>
              </a:solidFill>
            </a:endParaRPr>
          </a:p>
        </p:txBody>
      </p:sp>
      <p:sp>
        <p:nvSpPr>
          <p:cNvPr id="4" name="Segnaposto piè di pagina 3"/>
          <p:cNvSpPr>
            <a:spLocks noGrp="1"/>
          </p:cNvSpPr>
          <p:nvPr>
            <p:ph type="ftr" sz="quarter" idx="11"/>
          </p:nvPr>
        </p:nvSpPr>
        <p:spPr>
          <a:xfrm>
            <a:off x="755576"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r>
              <a:rPr lang="it-IT" dirty="0" smtClean="0">
                <a:solidFill>
                  <a:schemeClr val="accent3">
                    <a:lumMod val="40000"/>
                    <a:lumOff val="60000"/>
                  </a:schemeClr>
                </a:solidFill>
              </a:rPr>
              <a:t>REGOLE IMPORTANTI</a:t>
            </a:r>
          </a:p>
          <a:p>
            <a:r>
              <a:rPr lang="it-IT" sz="2400" dirty="0" smtClean="0">
                <a:solidFill>
                  <a:schemeClr val="accent3">
                    <a:lumMod val="40000"/>
                    <a:lumOff val="60000"/>
                  </a:schemeClr>
                </a:solidFill>
              </a:rPr>
              <a:t>L’insegnante usa solo la lingua veicolare</a:t>
            </a:r>
          </a:p>
          <a:p>
            <a:r>
              <a:rPr lang="it-IT" sz="2400" dirty="0" smtClean="0">
                <a:solidFill>
                  <a:schemeClr val="accent3">
                    <a:lumMod val="40000"/>
                    <a:lumOff val="60000"/>
                  </a:schemeClr>
                </a:solidFill>
              </a:rPr>
              <a:t>I discenti usano solo la lingua veicolare (tranne nei primi mesi)</a:t>
            </a:r>
          </a:p>
          <a:p>
            <a:r>
              <a:rPr lang="it-IT" sz="2400" dirty="0" smtClean="0">
                <a:solidFill>
                  <a:schemeClr val="accent3">
                    <a:lumMod val="40000"/>
                    <a:lumOff val="60000"/>
                  </a:schemeClr>
                </a:solidFill>
              </a:rPr>
              <a:t>Gli errori linguistici non vengono costantemente corretti</a:t>
            </a:r>
          </a:p>
          <a:p>
            <a:endParaRPr lang="it-IT" dirty="0">
              <a:solidFill>
                <a:schemeClr val="accent3">
                  <a:lumMod val="40000"/>
                  <a:lumOff val="60000"/>
                </a:schemeClr>
              </a:solidFill>
            </a:endParaRPr>
          </a:p>
        </p:txBody>
      </p:sp>
      <p:sp>
        <p:nvSpPr>
          <p:cNvPr id="4" name="Segnaposto piè di pagina 3"/>
          <p:cNvSpPr>
            <a:spLocks noGrp="1"/>
          </p:cNvSpPr>
          <p:nvPr>
            <p:ph type="ftr" sz="quarter" idx="11"/>
          </p:nvPr>
        </p:nvSpPr>
        <p:spPr>
          <a:xfrm>
            <a:off x="755576" y="6237312"/>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r>
              <a:rPr lang="it-IT" dirty="0" smtClean="0">
                <a:solidFill>
                  <a:schemeClr val="accent3">
                    <a:lumMod val="40000"/>
                    <a:lumOff val="60000"/>
                  </a:schemeClr>
                </a:solidFill>
              </a:rPr>
              <a:t>L’adozione del CLIL comporta il confronto con delle precise scelte di carattere sia organizzativo, sia </a:t>
            </a:r>
            <a:r>
              <a:rPr lang="it-IT" dirty="0" err="1" smtClean="0">
                <a:solidFill>
                  <a:schemeClr val="accent3">
                    <a:lumMod val="40000"/>
                    <a:lumOff val="60000"/>
                  </a:schemeClr>
                </a:solidFill>
              </a:rPr>
              <a:t>didattico-metodologico</a:t>
            </a:r>
            <a:r>
              <a:rPr lang="it-IT" dirty="0" smtClean="0">
                <a:solidFill>
                  <a:schemeClr val="accent3">
                    <a:lumMod val="40000"/>
                    <a:lumOff val="60000"/>
                  </a:schemeClr>
                </a:solidFill>
              </a:rPr>
              <a:t>. Proviamo a capire quali sono le scelte che occorre compiere attraverso una serie di domande e di brevi risposte.</a:t>
            </a:r>
          </a:p>
          <a:p>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683568"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a:bodyPr>
          <a:lstStyle/>
          <a:p>
            <a:pPr>
              <a:buNone/>
            </a:pPr>
            <a:r>
              <a:rPr lang="it-IT" dirty="0" smtClean="0">
                <a:solidFill>
                  <a:schemeClr val="accent3">
                    <a:lumMod val="40000"/>
                    <a:lumOff val="60000"/>
                  </a:schemeClr>
                </a:solidFill>
              </a:rPr>
              <a:t>QUALI DISCIPLINE VEICOLARE?</a:t>
            </a:r>
            <a:br>
              <a:rPr lang="it-IT" dirty="0" smtClean="0">
                <a:solidFill>
                  <a:schemeClr val="accent3">
                    <a:lumMod val="40000"/>
                    <a:lumOff val="60000"/>
                  </a:schemeClr>
                </a:solidFill>
              </a:rPr>
            </a:br>
            <a:r>
              <a:rPr lang="it-IT" sz="4000" dirty="0" smtClean="0">
                <a:solidFill>
                  <a:schemeClr val="accent3">
                    <a:lumMod val="40000"/>
                    <a:lumOff val="60000"/>
                  </a:schemeClr>
                </a:solidFill>
              </a:rPr>
              <a:t>SONO ALMENO TRE I CRITERI </a:t>
            </a:r>
            <a:r>
              <a:rPr lang="it-IT" sz="4000" dirty="0" err="1" smtClean="0">
                <a:solidFill>
                  <a:schemeClr val="accent3">
                    <a:lumMod val="40000"/>
                    <a:lumOff val="60000"/>
                  </a:schemeClr>
                </a:solidFill>
              </a:rPr>
              <a:t>DI</a:t>
            </a:r>
            <a:r>
              <a:rPr lang="it-IT" sz="4000" dirty="0" smtClean="0">
                <a:solidFill>
                  <a:schemeClr val="accent3">
                    <a:lumMod val="40000"/>
                    <a:lumOff val="60000"/>
                  </a:schemeClr>
                </a:solidFill>
              </a:rPr>
              <a:t> CUI TENERE CONTO NELLA SCELTA DELLA DISCIPLINA:</a:t>
            </a:r>
          </a:p>
          <a:p>
            <a:pPr lvl="0"/>
            <a:endParaRPr lang="it-IT" dirty="0" smtClean="0">
              <a:solidFill>
                <a:schemeClr val="accent3">
                  <a:lumMod val="40000"/>
                  <a:lumOff val="60000"/>
                </a:schemeClr>
              </a:solidFill>
            </a:endParaRPr>
          </a:p>
          <a:p>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611560" y="6237312"/>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lnSpcReduction="10000"/>
          </a:bodyPr>
          <a:lstStyle/>
          <a:p>
            <a:r>
              <a:rPr lang="it-IT" dirty="0" smtClean="0">
                <a:solidFill>
                  <a:schemeClr val="accent3">
                    <a:lumMod val="40000"/>
                    <a:lumOff val="60000"/>
                  </a:schemeClr>
                </a:solidFill>
              </a:rPr>
              <a:t>Normalmente si preferisce veicolare, almeno in una fase iniziale di apprendimento della lingua, discipline dai contenuti fortemente contestualizzati: questa scelta, come abbiamo detto, facilita la comprensione e la rielaborazione. Le cosiddette educazioni o discipline come la geografia, le scienze, la matematica vengono ritenute adatte a questo scopo. È, invece, più adatta alla scuola secondaria una scelta che preveda di veicolare discipline caratterizzate da contenuti più astratti o maggiormente legati alla conoscenza lessicale quali la storia, la letteratura, la filosofia.</a:t>
            </a:r>
          </a:p>
          <a:p>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827584"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r>
              <a:rPr lang="it-IT" dirty="0" smtClean="0">
                <a:solidFill>
                  <a:schemeClr val="accent3">
                    <a:lumMod val="40000"/>
                    <a:lumOff val="60000"/>
                  </a:schemeClr>
                </a:solidFill>
              </a:rPr>
              <a:t>RAPPORTO TRA LINGUA VEICOLARE E CONTENUTI DISCIPLINARI</a:t>
            </a:r>
          </a:p>
          <a:p>
            <a:pPr>
              <a:buNone/>
            </a:pPr>
            <a:r>
              <a:rPr lang="it-IT" dirty="0" smtClean="0">
                <a:solidFill>
                  <a:schemeClr val="accent3">
                    <a:lumMod val="40000"/>
                    <a:lumOff val="60000"/>
                  </a:schemeClr>
                </a:solidFill>
              </a:rPr>
              <a:t>   Nel CLIL gli obiettivi linguistici convivono accanto a quelli disciplinari e vanno perseguiti simultaneamente. Si potranno, comunque, verificare situazioni in cui sarà momentaneamente necessario concentrarsi maggiormente sugli obiettivi linguistici o su quelli di contenuto disciplinare.</a:t>
            </a:r>
          </a:p>
          <a:p>
            <a:pPr>
              <a:buNone/>
            </a:pPr>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683568"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buNone/>
            </a:pPr>
            <a:r>
              <a:rPr lang="it-IT" dirty="0" smtClean="0">
                <a:solidFill>
                  <a:schemeClr val="accent3">
                    <a:lumMod val="40000"/>
                    <a:lumOff val="60000"/>
                  </a:schemeClr>
                </a:solidFill>
              </a:rPr>
              <a:t>MODALITA’ OPERATIVE</a:t>
            </a:r>
          </a:p>
          <a:p>
            <a:endParaRPr lang="it-IT" dirty="0" smtClean="0">
              <a:solidFill>
                <a:schemeClr val="accent3">
                  <a:lumMod val="40000"/>
                  <a:lumOff val="60000"/>
                </a:schemeClr>
              </a:solidFill>
            </a:endParaRPr>
          </a:p>
          <a:p>
            <a:r>
              <a:rPr lang="it-IT" sz="2400" dirty="0" smtClean="0">
                <a:solidFill>
                  <a:schemeClr val="accent3">
                    <a:lumMod val="40000"/>
                    <a:lumOff val="60000"/>
                  </a:schemeClr>
                </a:solidFill>
              </a:rPr>
              <a:t>Valorizzare le preconoscenze </a:t>
            </a:r>
            <a:r>
              <a:rPr lang="it-IT" sz="2400" dirty="0" smtClean="0">
                <a:solidFill>
                  <a:schemeClr val="accent3">
                    <a:lumMod val="40000"/>
                    <a:lumOff val="60000"/>
                  </a:schemeClr>
                </a:solidFill>
              </a:rPr>
              <a:t>degli studenti e </a:t>
            </a:r>
            <a:r>
              <a:rPr lang="it-IT" sz="2400" dirty="0" smtClean="0">
                <a:solidFill>
                  <a:schemeClr val="accent3">
                    <a:lumMod val="40000"/>
                    <a:lumOff val="60000"/>
                  </a:schemeClr>
                </a:solidFill>
              </a:rPr>
              <a:t>sommarle tra loro </a:t>
            </a:r>
          </a:p>
          <a:p>
            <a:r>
              <a:rPr lang="it-IT" sz="2400" dirty="0" smtClean="0">
                <a:solidFill>
                  <a:schemeClr val="accent3">
                    <a:lumMod val="40000"/>
                    <a:lumOff val="60000"/>
                  </a:schemeClr>
                </a:solidFill>
              </a:rPr>
              <a:t>Fornire sostegno visivo e di contenuto (immagini, grafici, schemi, </a:t>
            </a:r>
            <a:r>
              <a:rPr lang="it-IT" sz="2400" dirty="0" smtClean="0">
                <a:solidFill>
                  <a:schemeClr val="accent3">
                    <a:lumMod val="40000"/>
                    <a:lumOff val="60000"/>
                  </a:schemeClr>
                </a:solidFill>
              </a:rPr>
              <a:t>riassunti</a:t>
            </a:r>
            <a:r>
              <a:rPr lang="it-IT" sz="2400" dirty="0" smtClean="0">
                <a:solidFill>
                  <a:schemeClr val="accent3">
                    <a:lumMod val="40000"/>
                    <a:lumOff val="60000"/>
                  </a:schemeClr>
                </a:solidFill>
              </a:rPr>
              <a:t>, ecc.)</a:t>
            </a:r>
          </a:p>
          <a:p>
            <a:r>
              <a:rPr lang="it-IT" sz="2400" dirty="0" smtClean="0">
                <a:solidFill>
                  <a:schemeClr val="accent3">
                    <a:lumMod val="40000"/>
                    <a:lumOff val="60000"/>
                  </a:schemeClr>
                </a:solidFill>
              </a:rPr>
              <a:t>Inserire fasi di riflessione e esercizio linguistico all’interno del contesto disciplinare</a:t>
            </a:r>
          </a:p>
          <a:p>
            <a:r>
              <a:rPr lang="it-IT" sz="2400" dirty="0" smtClean="0">
                <a:solidFill>
                  <a:schemeClr val="accent3">
                    <a:lumMod val="40000"/>
                    <a:lumOff val="60000"/>
                  </a:schemeClr>
                </a:solidFill>
              </a:rPr>
              <a:t>Variare metodi e approcci didattici </a:t>
            </a:r>
          </a:p>
          <a:p>
            <a:endParaRPr lang="it-IT" dirty="0">
              <a:solidFill>
                <a:schemeClr val="accent3">
                  <a:lumMod val="40000"/>
                  <a:lumOff val="60000"/>
                </a:schemeClr>
              </a:solidFill>
            </a:endParaRPr>
          </a:p>
        </p:txBody>
      </p:sp>
      <p:sp>
        <p:nvSpPr>
          <p:cNvPr id="4" name="Segnaposto piè di pagina 3"/>
          <p:cNvSpPr>
            <a:spLocks noGrp="1"/>
          </p:cNvSpPr>
          <p:nvPr>
            <p:ph type="ftr" sz="quarter" idx="11"/>
          </p:nvPr>
        </p:nvSpPr>
        <p:spPr>
          <a:xfrm>
            <a:off x="755576"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buNone/>
            </a:pPr>
            <a:r>
              <a:rPr lang="it-IT" dirty="0" smtClean="0">
                <a:solidFill>
                  <a:schemeClr val="accent3">
                    <a:lumMod val="40000"/>
                    <a:lumOff val="60000"/>
                  </a:schemeClr>
                </a:solidFill>
              </a:rPr>
              <a:t>MOTIVAZIONI GLOTTODIDATTICHE</a:t>
            </a:r>
          </a:p>
          <a:p>
            <a:pPr>
              <a:lnSpc>
                <a:spcPct val="80000"/>
              </a:lnSpc>
            </a:pPr>
            <a:r>
              <a:rPr lang="it-IT" dirty="0" smtClean="0">
                <a:solidFill>
                  <a:schemeClr val="accent3">
                    <a:lumMod val="40000"/>
                    <a:lumOff val="60000"/>
                  </a:schemeClr>
                </a:solidFill>
              </a:rPr>
              <a:t>maggiore autenticità della lingua</a:t>
            </a:r>
          </a:p>
          <a:p>
            <a:pPr>
              <a:lnSpc>
                <a:spcPct val="80000"/>
              </a:lnSpc>
            </a:pPr>
            <a:r>
              <a:rPr lang="it-IT" dirty="0" smtClean="0">
                <a:solidFill>
                  <a:schemeClr val="accent3">
                    <a:lumMod val="40000"/>
                    <a:lumOff val="60000"/>
                  </a:schemeClr>
                </a:solidFill>
              </a:rPr>
              <a:t>maggiore autenticità delle attività</a:t>
            </a:r>
          </a:p>
          <a:p>
            <a:pPr>
              <a:lnSpc>
                <a:spcPct val="80000"/>
              </a:lnSpc>
            </a:pPr>
            <a:r>
              <a:rPr lang="it-IT" dirty="0" smtClean="0">
                <a:solidFill>
                  <a:schemeClr val="accent3">
                    <a:lumMod val="40000"/>
                    <a:lumOff val="60000"/>
                  </a:schemeClr>
                </a:solidFill>
              </a:rPr>
              <a:t>Incremento di esposizione alla lingua straniera</a:t>
            </a:r>
          </a:p>
          <a:p>
            <a:pPr>
              <a:lnSpc>
                <a:spcPct val="80000"/>
              </a:lnSpc>
            </a:pPr>
            <a:r>
              <a:rPr lang="it-IT" dirty="0" smtClean="0">
                <a:solidFill>
                  <a:schemeClr val="accent3">
                    <a:lumMod val="40000"/>
                    <a:lumOff val="60000"/>
                  </a:schemeClr>
                </a:solidFill>
              </a:rPr>
              <a:t>l’attenzione dei discenti si sposta dalla forma ai contenuti che la lingua veicola</a:t>
            </a:r>
          </a:p>
          <a:p>
            <a:pPr>
              <a:lnSpc>
                <a:spcPct val="80000"/>
              </a:lnSpc>
            </a:pPr>
            <a:r>
              <a:rPr lang="it-IT" dirty="0" smtClean="0">
                <a:solidFill>
                  <a:schemeClr val="accent3">
                    <a:lumMod val="40000"/>
                    <a:lumOff val="60000"/>
                  </a:schemeClr>
                </a:solidFill>
              </a:rPr>
              <a:t>le conoscenze extralinguistiche rendono comprensibile l’input e migliorano l’autostima</a:t>
            </a:r>
          </a:p>
          <a:p>
            <a:pPr>
              <a:lnSpc>
                <a:spcPct val="80000"/>
              </a:lnSpc>
            </a:pPr>
            <a:endParaRPr lang="it-IT" dirty="0" smtClean="0">
              <a:solidFill>
                <a:schemeClr val="accent3">
                  <a:lumMod val="40000"/>
                  <a:lumOff val="60000"/>
                </a:schemeClr>
              </a:solidFill>
            </a:endParaRPr>
          </a:p>
          <a:p>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755576"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solidFill>
                  <a:schemeClr val="accent3">
                    <a:lumMod val="40000"/>
                    <a:lumOff val="60000"/>
                  </a:schemeClr>
                </a:solidFill>
              </a:rPr>
              <a:t>PROGETTARE PERCORSI CLIL</a:t>
            </a:r>
            <a:br>
              <a:rPr lang="it-IT" dirty="0" smtClean="0">
                <a:solidFill>
                  <a:schemeClr val="accent3">
                    <a:lumMod val="40000"/>
                    <a:lumOff val="60000"/>
                  </a:schemeClr>
                </a:solidFill>
              </a:rPr>
            </a:br>
            <a:r>
              <a:rPr lang="it-IT" dirty="0" smtClean="0">
                <a:solidFill>
                  <a:schemeClr val="accent3">
                    <a:lumMod val="40000"/>
                    <a:lumOff val="60000"/>
                  </a:schemeClr>
                </a:solidFill>
              </a:rPr>
              <a:t>Le attività didattiche e tutti gli interventi ad esse collegati vanno programmate con grande precisione. Un punto fondamentale di cui occorre tenere conto in fase di progettazione è la creazione di un ambiente duale di apprendimento. Concretamente questo significa:</a:t>
            </a:r>
          </a:p>
          <a:p>
            <a:pPr lvl="0"/>
            <a:r>
              <a:rPr lang="it-IT" dirty="0" smtClean="0">
                <a:solidFill>
                  <a:schemeClr val="accent3">
                    <a:lumMod val="40000"/>
                    <a:lumOff val="60000"/>
                  </a:schemeClr>
                </a:solidFill>
              </a:rPr>
              <a:t>adattare i contenuti (sia in termini di lessico che in termini di strutture) tenendo presente che sono i contenuti disciplinari a introdurre quelli linguistici e non viceversa</a:t>
            </a:r>
          </a:p>
          <a:p>
            <a:pPr lvl="0"/>
            <a:r>
              <a:rPr lang="it-IT" dirty="0" smtClean="0">
                <a:solidFill>
                  <a:schemeClr val="accent3">
                    <a:lumMod val="40000"/>
                    <a:lumOff val="60000"/>
                  </a:schemeClr>
                </a:solidFill>
              </a:rPr>
              <a:t>fare in modo che i contenuti linguistici vengano esercitati ed appresi all’interno di contesti caratterizzati da contenuti disciplinari.</a:t>
            </a:r>
          </a:p>
          <a:p>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827584"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buNone/>
            </a:pPr>
            <a:endParaRPr lang="it-IT" dirty="0" smtClean="0"/>
          </a:p>
          <a:p>
            <a:endParaRPr lang="it-IT" dirty="0" smtClean="0"/>
          </a:p>
          <a:p>
            <a:pPr algn="just">
              <a:buNone/>
            </a:pPr>
            <a:r>
              <a:rPr lang="it-IT" sz="2400" b="1" dirty="0" smtClean="0">
                <a:solidFill>
                  <a:schemeClr val="accent3">
                    <a:lumMod val="40000"/>
                    <a:lumOff val="60000"/>
                  </a:schemeClr>
                </a:solidFill>
              </a:rPr>
              <a:t>LA COMPONENTE METODOLOGICA È L’ ELEMENTO CHIAVE PER LA RIUSCITA DEL CLIL</a:t>
            </a:r>
            <a:endParaRPr lang="it-IT" sz="2400" b="1" dirty="0">
              <a:solidFill>
                <a:schemeClr val="accent3">
                  <a:lumMod val="40000"/>
                  <a:lumOff val="60000"/>
                </a:schemeClr>
              </a:solidFill>
            </a:endParaRPr>
          </a:p>
        </p:txBody>
      </p:sp>
      <p:sp>
        <p:nvSpPr>
          <p:cNvPr id="6" name="Segnaposto piè di pagina 5"/>
          <p:cNvSpPr>
            <a:spLocks noGrp="1"/>
          </p:cNvSpPr>
          <p:nvPr>
            <p:ph type="ftr" sz="quarter" idx="11"/>
          </p:nvPr>
        </p:nvSpPr>
        <p:spPr>
          <a:xfrm>
            <a:off x="611560"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a:xfrm>
            <a:off x="539552" y="692696"/>
            <a:ext cx="8229600" cy="1143000"/>
          </a:xfrm>
          <a:ln>
            <a:solidFill>
              <a:schemeClr val="accent1"/>
            </a:solidFill>
          </a:ln>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a:xfrm>
            <a:off x="611560" y="1916832"/>
            <a:ext cx="8229600" cy="4389120"/>
          </a:xfrm>
        </p:spPr>
        <p:txBody>
          <a:bodyPr>
            <a:normAutofit/>
          </a:bodyPr>
          <a:lstStyle/>
          <a:p>
            <a:pPr algn="just"/>
            <a:endParaRPr lang="it-IT" sz="3200" dirty="0" smtClean="0">
              <a:latin typeface="+mj-lt"/>
              <a:ea typeface="Verdana" pitchFamily="34" charset="0"/>
              <a:cs typeface="Verdana" pitchFamily="34" charset="0"/>
            </a:endParaRPr>
          </a:p>
          <a:p>
            <a:pPr algn="just"/>
            <a:r>
              <a:rPr lang="it-IT" sz="2800" dirty="0" smtClean="0">
                <a:solidFill>
                  <a:schemeClr val="accent3">
                    <a:lumMod val="40000"/>
                    <a:lumOff val="60000"/>
                  </a:schemeClr>
                </a:solidFill>
                <a:latin typeface="+mj-lt"/>
                <a:ea typeface="Verdana" pitchFamily="34" charset="0"/>
                <a:cs typeface="Verdana" pitchFamily="34" charset="0"/>
              </a:rPr>
              <a:t>Il multilinguismo è uno degli elementi cardine della costruzione di un’Europa unita e le competenze richieste ai nostri giovani includono una dimensione trasversale che i singoli contenuti disciplinari non sono più in grado di trasmettere. </a:t>
            </a:r>
          </a:p>
          <a:p>
            <a:endParaRPr lang="it-IT" dirty="0">
              <a:solidFill>
                <a:schemeClr val="accent3">
                  <a:lumMod val="40000"/>
                  <a:lumOff val="60000"/>
                </a:schemeClr>
              </a:solidFill>
              <a:latin typeface="+mj-lt"/>
            </a:endParaRPr>
          </a:p>
        </p:txBody>
      </p:sp>
      <p:sp>
        <p:nvSpPr>
          <p:cNvPr id="7" name="Segnaposto piè di pagina 6"/>
          <p:cNvSpPr>
            <a:spLocks noGrp="1"/>
          </p:cNvSpPr>
          <p:nvPr>
            <p:ph type="ftr" sz="quarter" idx="11"/>
          </p:nvPr>
        </p:nvSpPr>
        <p:spPr>
          <a:xfrm>
            <a:off x="395536"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a:bodyPr>
          <a:lstStyle/>
          <a:p>
            <a:pPr>
              <a:buNone/>
            </a:pPr>
            <a:r>
              <a:rPr lang="it-IT" sz="2800" dirty="0" smtClean="0">
                <a:solidFill>
                  <a:schemeClr val="accent3">
                    <a:lumMod val="40000"/>
                    <a:lumOff val="60000"/>
                  </a:schemeClr>
                </a:solidFill>
              </a:rPr>
              <a:t>PRINCIPI METODOLOGICI GENERALI</a:t>
            </a:r>
          </a:p>
          <a:p>
            <a:pPr>
              <a:lnSpc>
                <a:spcPct val="90000"/>
              </a:lnSpc>
            </a:pPr>
            <a:r>
              <a:rPr lang="it-IT" sz="2400" dirty="0" smtClean="0">
                <a:solidFill>
                  <a:schemeClr val="accent3">
                    <a:lumMod val="40000"/>
                    <a:lumOff val="60000"/>
                  </a:schemeClr>
                </a:solidFill>
              </a:rPr>
              <a:t>Favorire forme d’apprendimento dialogiche </a:t>
            </a:r>
          </a:p>
          <a:p>
            <a:pPr>
              <a:lnSpc>
                <a:spcPct val="90000"/>
              </a:lnSpc>
              <a:buNone/>
            </a:pPr>
            <a:endParaRPr lang="it-IT" sz="2400" dirty="0" smtClean="0">
              <a:solidFill>
                <a:schemeClr val="accent3">
                  <a:lumMod val="40000"/>
                  <a:lumOff val="60000"/>
                </a:schemeClr>
              </a:solidFill>
            </a:endParaRPr>
          </a:p>
          <a:p>
            <a:pPr>
              <a:lnSpc>
                <a:spcPct val="90000"/>
              </a:lnSpc>
            </a:pPr>
            <a:r>
              <a:rPr lang="it-IT" sz="2400" dirty="0" smtClean="0">
                <a:solidFill>
                  <a:schemeClr val="accent3">
                    <a:lumMod val="40000"/>
                    <a:lumOff val="60000"/>
                  </a:schemeClr>
                </a:solidFill>
              </a:rPr>
              <a:t>Diminuire </a:t>
            </a:r>
            <a:r>
              <a:rPr lang="it-IT" sz="2400" dirty="0" smtClean="0">
                <a:solidFill>
                  <a:schemeClr val="accent3">
                    <a:lumMod val="40000"/>
                    <a:lumOff val="60000"/>
                  </a:schemeClr>
                </a:solidFill>
              </a:rPr>
              <a:t>al massimo l’insegnamento frontale</a:t>
            </a:r>
          </a:p>
          <a:p>
            <a:pPr>
              <a:lnSpc>
                <a:spcPct val="90000"/>
              </a:lnSpc>
              <a:buNone/>
            </a:pPr>
            <a:endParaRPr lang="it-IT" sz="2400" dirty="0" smtClean="0">
              <a:solidFill>
                <a:schemeClr val="accent3">
                  <a:lumMod val="40000"/>
                  <a:lumOff val="60000"/>
                </a:schemeClr>
              </a:solidFill>
            </a:endParaRPr>
          </a:p>
          <a:p>
            <a:pPr>
              <a:lnSpc>
                <a:spcPct val="90000"/>
              </a:lnSpc>
            </a:pPr>
            <a:r>
              <a:rPr lang="it-IT" sz="2400" dirty="0" smtClean="0">
                <a:solidFill>
                  <a:schemeClr val="accent3">
                    <a:lumMod val="40000"/>
                    <a:lumOff val="60000"/>
                  </a:schemeClr>
                </a:solidFill>
              </a:rPr>
              <a:t>A</a:t>
            </a:r>
            <a:r>
              <a:rPr lang="it-IT" sz="2400" dirty="0" smtClean="0">
                <a:solidFill>
                  <a:schemeClr val="accent3">
                    <a:lumMod val="40000"/>
                    <a:lumOff val="60000"/>
                  </a:schemeClr>
                </a:solidFill>
              </a:rPr>
              <a:t>ssicurare </a:t>
            </a:r>
            <a:r>
              <a:rPr lang="it-IT" sz="2400" dirty="0" smtClean="0">
                <a:solidFill>
                  <a:schemeClr val="accent3">
                    <a:lumMod val="40000"/>
                    <a:lumOff val="60000"/>
                  </a:schemeClr>
                </a:solidFill>
              </a:rPr>
              <a:t>più interazione tra alunni (lavori in coppia e di gruppo, progetti, presentazioni, ecc.)</a:t>
            </a:r>
          </a:p>
          <a:p>
            <a:pPr>
              <a:lnSpc>
                <a:spcPct val="90000"/>
              </a:lnSpc>
            </a:pPr>
            <a:endParaRPr lang="it-IT" sz="2400" dirty="0" smtClean="0">
              <a:solidFill>
                <a:schemeClr val="accent3">
                  <a:lumMod val="40000"/>
                  <a:lumOff val="60000"/>
                </a:schemeClr>
              </a:solidFill>
            </a:endParaRPr>
          </a:p>
          <a:p>
            <a:pPr>
              <a:lnSpc>
                <a:spcPct val="90000"/>
              </a:lnSpc>
            </a:pPr>
            <a:r>
              <a:rPr lang="it-IT" sz="2400" dirty="0" smtClean="0">
                <a:solidFill>
                  <a:schemeClr val="accent3">
                    <a:lumMod val="40000"/>
                    <a:lumOff val="60000"/>
                  </a:schemeClr>
                </a:solidFill>
              </a:rPr>
              <a:t>Assicurare </a:t>
            </a:r>
            <a:r>
              <a:rPr lang="it-IT" sz="2400" dirty="0" smtClean="0">
                <a:solidFill>
                  <a:schemeClr val="accent3">
                    <a:lumMod val="40000"/>
                    <a:lumOff val="60000"/>
                  </a:schemeClr>
                </a:solidFill>
              </a:rPr>
              <a:t>più negoziazione dei significati (alunno-alunno; insegnante-alunno)</a:t>
            </a:r>
          </a:p>
          <a:p>
            <a:pPr>
              <a:buNone/>
            </a:pPr>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683568"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fontScale="92500" lnSpcReduction="10000"/>
          </a:bodyPr>
          <a:lstStyle/>
          <a:p>
            <a:r>
              <a:rPr lang="it-IT" dirty="0" smtClean="0">
                <a:solidFill>
                  <a:schemeClr val="accent3">
                    <a:lumMod val="40000"/>
                    <a:lumOff val="60000"/>
                  </a:schemeClr>
                </a:solidFill>
              </a:rPr>
              <a:t>ABILITÀ </a:t>
            </a:r>
            <a:r>
              <a:rPr lang="it-IT" dirty="0" err="1" smtClean="0">
                <a:solidFill>
                  <a:schemeClr val="accent3">
                    <a:lumMod val="40000"/>
                    <a:lumOff val="60000"/>
                  </a:schemeClr>
                </a:solidFill>
              </a:rPr>
              <a:t>DI</a:t>
            </a:r>
            <a:r>
              <a:rPr lang="it-IT" dirty="0" smtClean="0">
                <a:solidFill>
                  <a:schemeClr val="accent3">
                    <a:lumMod val="40000"/>
                    <a:lumOff val="60000"/>
                  </a:schemeClr>
                </a:solidFill>
              </a:rPr>
              <a:t> APPRENDIMENTO</a:t>
            </a:r>
          </a:p>
          <a:p>
            <a:pPr>
              <a:lnSpc>
                <a:spcPct val="80000"/>
              </a:lnSpc>
            </a:pPr>
            <a:r>
              <a:rPr lang="it-IT" sz="2800" dirty="0" smtClean="0">
                <a:solidFill>
                  <a:schemeClr val="accent3">
                    <a:lumMod val="40000"/>
                    <a:lumOff val="60000"/>
                  </a:schemeClr>
                </a:solidFill>
              </a:rPr>
              <a:t>Cercare </a:t>
            </a:r>
            <a:r>
              <a:rPr lang="it-IT" sz="2800" dirty="0" smtClean="0">
                <a:solidFill>
                  <a:schemeClr val="accent3">
                    <a:lumMod val="40000"/>
                    <a:lumOff val="60000"/>
                  </a:schemeClr>
                </a:solidFill>
              </a:rPr>
              <a:t>informazioni</a:t>
            </a:r>
          </a:p>
          <a:p>
            <a:pPr>
              <a:lnSpc>
                <a:spcPct val="80000"/>
              </a:lnSpc>
            </a:pPr>
            <a:r>
              <a:rPr lang="it-IT" sz="2800" dirty="0" smtClean="0">
                <a:solidFill>
                  <a:schemeClr val="accent3">
                    <a:lumMod val="40000"/>
                    <a:lumOff val="60000"/>
                  </a:schemeClr>
                </a:solidFill>
              </a:rPr>
              <a:t>Organizzare informazioni</a:t>
            </a:r>
          </a:p>
          <a:p>
            <a:pPr>
              <a:lnSpc>
                <a:spcPct val="80000"/>
              </a:lnSpc>
            </a:pPr>
            <a:r>
              <a:rPr lang="it-IT" sz="2800" dirty="0" smtClean="0">
                <a:solidFill>
                  <a:schemeClr val="accent3">
                    <a:lumMod val="40000"/>
                    <a:lumOff val="60000"/>
                  </a:schemeClr>
                </a:solidFill>
              </a:rPr>
              <a:t>Interpretare </a:t>
            </a:r>
            <a:r>
              <a:rPr lang="it-IT" sz="2800" dirty="0" smtClean="0">
                <a:solidFill>
                  <a:schemeClr val="accent3">
                    <a:lumMod val="40000"/>
                    <a:lumOff val="60000"/>
                  </a:schemeClr>
                </a:solidFill>
              </a:rPr>
              <a:t>informazioni </a:t>
            </a:r>
          </a:p>
          <a:p>
            <a:pPr>
              <a:lnSpc>
                <a:spcPct val="80000"/>
              </a:lnSpc>
            </a:pPr>
            <a:r>
              <a:rPr lang="it-IT" sz="2800" dirty="0" smtClean="0">
                <a:solidFill>
                  <a:schemeClr val="accent3">
                    <a:lumMod val="40000"/>
                    <a:lumOff val="60000"/>
                  </a:schemeClr>
                </a:solidFill>
              </a:rPr>
              <a:t>Cercare informazioni specifiche e/o generali</a:t>
            </a:r>
          </a:p>
          <a:p>
            <a:pPr>
              <a:lnSpc>
                <a:spcPct val="80000"/>
              </a:lnSpc>
            </a:pPr>
            <a:r>
              <a:rPr lang="it-IT" sz="2800" dirty="0" smtClean="0">
                <a:solidFill>
                  <a:schemeClr val="accent3">
                    <a:lumMod val="40000"/>
                    <a:lumOff val="60000"/>
                  </a:schemeClr>
                </a:solidFill>
              </a:rPr>
              <a:t>Identificare parole chiave</a:t>
            </a:r>
          </a:p>
          <a:p>
            <a:pPr>
              <a:lnSpc>
                <a:spcPct val="80000"/>
              </a:lnSpc>
            </a:pPr>
            <a:r>
              <a:rPr lang="it-IT" sz="2800" dirty="0" smtClean="0">
                <a:solidFill>
                  <a:schemeClr val="accent3">
                    <a:lumMod val="40000"/>
                    <a:lumOff val="60000"/>
                  </a:schemeClr>
                </a:solidFill>
              </a:rPr>
              <a:t>Comunicare (oralmente e per iscritto) </a:t>
            </a:r>
          </a:p>
          <a:p>
            <a:pPr>
              <a:lnSpc>
                <a:spcPct val="80000"/>
              </a:lnSpc>
            </a:pPr>
            <a:r>
              <a:rPr lang="it-IT" sz="2800" dirty="0" smtClean="0">
                <a:solidFill>
                  <a:schemeClr val="accent3">
                    <a:lumMod val="40000"/>
                    <a:lumOff val="60000"/>
                  </a:schemeClr>
                </a:solidFill>
              </a:rPr>
              <a:t>Spiegare</a:t>
            </a:r>
          </a:p>
          <a:p>
            <a:pPr>
              <a:lnSpc>
                <a:spcPct val="80000"/>
              </a:lnSpc>
            </a:pPr>
            <a:r>
              <a:rPr lang="it-IT" sz="2800" dirty="0" smtClean="0">
                <a:solidFill>
                  <a:schemeClr val="accent3">
                    <a:lumMod val="40000"/>
                    <a:lumOff val="60000"/>
                  </a:schemeClr>
                </a:solidFill>
              </a:rPr>
              <a:t>Riformulare </a:t>
            </a:r>
          </a:p>
          <a:p>
            <a:pPr>
              <a:lnSpc>
                <a:spcPct val="80000"/>
              </a:lnSpc>
            </a:pPr>
            <a:r>
              <a:rPr lang="it-IT" sz="2800" dirty="0" smtClean="0">
                <a:solidFill>
                  <a:schemeClr val="accent3">
                    <a:lumMod val="40000"/>
                    <a:lumOff val="60000"/>
                  </a:schemeClr>
                </a:solidFill>
              </a:rPr>
              <a:t>Scrivere bozze e testi</a:t>
            </a:r>
          </a:p>
          <a:p>
            <a:pPr>
              <a:lnSpc>
                <a:spcPct val="80000"/>
              </a:lnSpc>
            </a:pPr>
            <a:r>
              <a:rPr lang="it-IT" sz="2800" dirty="0" smtClean="0">
                <a:solidFill>
                  <a:schemeClr val="accent3">
                    <a:lumMod val="40000"/>
                    <a:lumOff val="60000"/>
                  </a:schemeClr>
                </a:solidFill>
              </a:rPr>
              <a:t>Riassumere</a:t>
            </a:r>
            <a:r>
              <a:rPr lang="it-IT" sz="2400" dirty="0" smtClean="0">
                <a:solidFill>
                  <a:schemeClr val="accent3">
                    <a:lumMod val="40000"/>
                    <a:lumOff val="60000"/>
                  </a:schemeClr>
                </a:solidFill>
              </a:rPr>
              <a:t> </a:t>
            </a:r>
          </a:p>
          <a:p>
            <a:pPr>
              <a:buNone/>
            </a:pPr>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539552"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a:bodyPr>
          <a:lstStyle/>
          <a:p>
            <a:pPr>
              <a:buNone/>
            </a:pPr>
            <a:r>
              <a:rPr lang="it-IT" sz="2400" dirty="0" smtClean="0">
                <a:solidFill>
                  <a:schemeClr val="accent3">
                    <a:lumMod val="40000"/>
                    <a:lumOff val="60000"/>
                  </a:schemeClr>
                </a:solidFill>
              </a:rPr>
              <a:t>ATTIVITÀ CHE ATTIVANO PROCESSI </a:t>
            </a:r>
            <a:r>
              <a:rPr lang="it-IT" sz="2400" dirty="0" err="1" smtClean="0">
                <a:solidFill>
                  <a:schemeClr val="accent3">
                    <a:lumMod val="40000"/>
                    <a:lumOff val="60000"/>
                  </a:schemeClr>
                </a:solidFill>
              </a:rPr>
              <a:t>DI</a:t>
            </a:r>
            <a:r>
              <a:rPr lang="it-IT" sz="2400" dirty="0" smtClean="0">
                <a:solidFill>
                  <a:schemeClr val="accent3">
                    <a:lumMod val="40000"/>
                    <a:lumOff val="60000"/>
                  </a:schemeClr>
                </a:solidFill>
              </a:rPr>
              <a:t> PENSIERO</a:t>
            </a:r>
          </a:p>
          <a:p>
            <a:pPr>
              <a:buFontTx/>
              <a:buNone/>
            </a:pPr>
            <a:r>
              <a:rPr lang="it-IT" sz="2800" dirty="0" smtClean="0">
                <a:solidFill>
                  <a:schemeClr val="accent3">
                    <a:lumMod val="40000"/>
                    <a:lumOff val="60000"/>
                  </a:schemeClr>
                </a:solidFill>
              </a:rPr>
              <a:t>Collegare                                      Confrontare</a:t>
            </a:r>
          </a:p>
          <a:p>
            <a:pPr>
              <a:buFontTx/>
              <a:buNone/>
            </a:pPr>
            <a:r>
              <a:rPr lang="it-IT" sz="2800" dirty="0" smtClean="0">
                <a:solidFill>
                  <a:schemeClr val="accent3">
                    <a:lumMod val="40000"/>
                    <a:lumOff val="60000"/>
                  </a:schemeClr>
                </a:solidFill>
              </a:rPr>
              <a:t>Ordinare in sequenze                  Classificare </a:t>
            </a:r>
          </a:p>
          <a:p>
            <a:pPr>
              <a:buFontTx/>
              <a:buNone/>
            </a:pPr>
            <a:r>
              <a:rPr lang="it-IT" sz="2800" dirty="0" smtClean="0">
                <a:solidFill>
                  <a:schemeClr val="accent3">
                    <a:lumMod val="40000"/>
                    <a:lumOff val="60000"/>
                  </a:schemeClr>
                </a:solidFill>
              </a:rPr>
              <a:t>Ipotizzare                                      </a:t>
            </a:r>
            <a:r>
              <a:rPr lang="it-IT" sz="2800" dirty="0" smtClean="0">
                <a:solidFill>
                  <a:schemeClr val="accent3">
                    <a:lumMod val="40000"/>
                    <a:lumOff val="60000"/>
                  </a:schemeClr>
                </a:solidFill>
              </a:rPr>
              <a:t>Prendere decisioni</a:t>
            </a:r>
          </a:p>
          <a:p>
            <a:pPr>
              <a:buFontTx/>
              <a:buNone/>
            </a:pPr>
            <a:r>
              <a:rPr lang="it-IT" sz="2800" dirty="0" smtClean="0">
                <a:solidFill>
                  <a:schemeClr val="accent3">
                    <a:lumMod val="40000"/>
                    <a:lumOff val="60000"/>
                  </a:schemeClr>
                </a:solidFill>
              </a:rPr>
              <a:t>P</a:t>
            </a:r>
            <a:r>
              <a:rPr lang="it-IT" sz="2800" dirty="0" smtClean="0">
                <a:solidFill>
                  <a:schemeClr val="accent3">
                    <a:lumMod val="40000"/>
                    <a:lumOff val="60000"/>
                  </a:schemeClr>
                </a:solidFill>
              </a:rPr>
              <a:t>rodurre, </a:t>
            </a:r>
            <a:r>
              <a:rPr lang="it-IT" sz="2800" dirty="0" smtClean="0">
                <a:solidFill>
                  <a:schemeClr val="accent3">
                    <a:lumMod val="40000"/>
                    <a:lumOff val="60000"/>
                  </a:schemeClr>
                </a:solidFill>
              </a:rPr>
              <a:t>immaginare                     Analizzare </a:t>
            </a:r>
          </a:p>
          <a:p>
            <a:pPr>
              <a:buFontTx/>
              <a:buNone/>
            </a:pPr>
            <a:r>
              <a:rPr lang="it-IT" sz="2800" dirty="0" smtClean="0">
                <a:solidFill>
                  <a:schemeClr val="accent3">
                    <a:lumMod val="40000"/>
                    <a:lumOff val="60000"/>
                  </a:schemeClr>
                </a:solidFill>
              </a:rPr>
              <a:t> Ricercare                                      Valutare </a:t>
            </a:r>
          </a:p>
          <a:p>
            <a:pPr>
              <a:buNone/>
            </a:pPr>
            <a:endParaRPr lang="it-IT" sz="2800" dirty="0">
              <a:solidFill>
                <a:schemeClr val="accent3">
                  <a:lumMod val="40000"/>
                  <a:lumOff val="60000"/>
                </a:schemeClr>
              </a:solidFill>
            </a:endParaRPr>
          </a:p>
        </p:txBody>
      </p:sp>
      <p:sp>
        <p:nvSpPr>
          <p:cNvPr id="6" name="Segnaposto piè di pagina 5"/>
          <p:cNvSpPr>
            <a:spLocks noGrp="1"/>
          </p:cNvSpPr>
          <p:nvPr>
            <p:ph type="ftr" sz="quarter" idx="11"/>
          </p:nvPr>
        </p:nvSpPr>
        <p:spPr>
          <a:xfrm>
            <a:off x="395536"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buNone/>
            </a:pPr>
            <a:r>
              <a:rPr lang="it-IT" dirty="0" smtClean="0">
                <a:solidFill>
                  <a:schemeClr val="accent3">
                    <a:lumMod val="40000"/>
                    <a:lumOff val="60000"/>
                  </a:schemeClr>
                </a:solidFill>
              </a:rPr>
              <a:t>DUE TIPI </a:t>
            </a:r>
            <a:r>
              <a:rPr lang="it-IT" dirty="0" err="1" smtClean="0">
                <a:solidFill>
                  <a:schemeClr val="accent3">
                    <a:lumMod val="40000"/>
                    <a:lumOff val="60000"/>
                  </a:schemeClr>
                </a:solidFill>
              </a:rPr>
              <a:t>DI</a:t>
            </a:r>
            <a:r>
              <a:rPr lang="it-IT" dirty="0" smtClean="0">
                <a:solidFill>
                  <a:schemeClr val="accent3">
                    <a:lumMod val="40000"/>
                    <a:lumOff val="60000"/>
                  </a:schemeClr>
                </a:solidFill>
              </a:rPr>
              <a:t> COMPETENZE</a:t>
            </a:r>
            <a:r>
              <a:rPr lang="it-IT" b="1" dirty="0" smtClean="0">
                <a:solidFill>
                  <a:schemeClr val="accent3">
                    <a:lumMod val="40000"/>
                    <a:lumOff val="60000"/>
                  </a:schemeClr>
                </a:solidFill>
              </a:rPr>
              <a:t> (CUMMINS</a:t>
            </a:r>
            <a:r>
              <a:rPr lang="it-IT" dirty="0" smtClean="0">
                <a:solidFill>
                  <a:schemeClr val="accent3">
                    <a:lumMod val="40000"/>
                    <a:lumOff val="60000"/>
                  </a:schemeClr>
                </a:solidFill>
              </a:rPr>
              <a:t> )</a:t>
            </a:r>
          </a:p>
          <a:p>
            <a:r>
              <a:rPr lang="it-IT" b="1" dirty="0" smtClean="0">
                <a:solidFill>
                  <a:schemeClr val="accent3">
                    <a:lumMod val="40000"/>
                    <a:lumOff val="60000"/>
                  </a:schemeClr>
                </a:solidFill>
              </a:rPr>
              <a:t>BICS</a:t>
            </a:r>
            <a:r>
              <a:rPr lang="it-IT" dirty="0" smtClean="0">
                <a:solidFill>
                  <a:schemeClr val="accent3">
                    <a:lumMod val="40000"/>
                    <a:lumOff val="60000"/>
                  </a:schemeClr>
                </a:solidFill>
              </a:rPr>
              <a:t> (</a:t>
            </a:r>
            <a:r>
              <a:rPr lang="it-IT" dirty="0" err="1" smtClean="0">
                <a:solidFill>
                  <a:schemeClr val="accent3">
                    <a:lumMod val="40000"/>
                    <a:lumOff val="60000"/>
                  </a:schemeClr>
                </a:solidFill>
              </a:rPr>
              <a:t>Basic</a:t>
            </a:r>
            <a:r>
              <a:rPr lang="it-IT" dirty="0" smtClean="0">
                <a:solidFill>
                  <a:schemeClr val="accent3">
                    <a:lumMod val="40000"/>
                    <a:lumOff val="60000"/>
                  </a:schemeClr>
                </a:solidFill>
              </a:rPr>
              <a:t> Interpersonal  </a:t>
            </a:r>
            <a:r>
              <a:rPr lang="it-IT" dirty="0" err="1" smtClean="0">
                <a:solidFill>
                  <a:schemeClr val="accent3">
                    <a:lumMod val="40000"/>
                    <a:lumOff val="60000"/>
                  </a:schemeClr>
                </a:solidFill>
              </a:rPr>
              <a:t>Communicative</a:t>
            </a:r>
            <a:r>
              <a:rPr lang="it-IT" dirty="0" smtClean="0">
                <a:solidFill>
                  <a:schemeClr val="accent3">
                    <a:lumMod val="40000"/>
                    <a:lumOff val="60000"/>
                  </a:schemeClr>
                </a:solidFill>
              </a:rPr>
              <a:t> </a:t>
            </a:r>
            <a:r>
              <a:rPr lang="it-IT" dirty="0" err="1" smtClean="0">
                <a:solidFill>
                  <a:schemeClr val="accent3">
                    <a:lumMod val="40000"/>
                    <a:lumOff val="60000"/>
                  </a:schemeClr>
                </a:solidFill>
              </a:rPr>
              <a:t>Skills</a:t>
            </a:r>
            <a:r>
              <a:rPr lang="it-IT" dirty="0" smtClean="0">
                <a:solidFill>
                  <a:schemeClr val="accent3">
                    <a:lumMod val="40000"/>
                    <a:lumOff val="60000"/>
                  </a:schemeClr>
                </a:solidFill>
              </a:rPr>
              <a:t>)</a:t>
            </a:r>
          </a:p>
          <a:p>
            <a:pPr>
              <a:buNone/>
            </a:pPr>
            <a:r>
              <a:rPr lang="it-IT" b="1" dirty="0" smtClean="0">
                <a:solidFill>
                  <a:schemeClr val="accent3">
                    <a:lumMod val="40000"/>
                    <a:lumOff val="60000"/>
                  </a:schemeClr>
                </a:solidFill>
              </a:rPr>
              <a:t>   competenza con interazioni non sofisticate</a:t>
            </a:r>
            <a:r>
              <a:rPr lang="it-IT" dirty="0" smtClean="0">
                <a:solidFill>
                  <a:schemeClr val="accent3">
                    <a:lumMod val="40000"/>
                    <a:lumOff val="60000"/>
                  </a:schemeClr>
                </a:solidFill>
              </a:rPr>
              <a:t>  su argomenti comuni e quotidiani (insegnamento tradizionale) </a:t>
            </a:r>
          </a:p>
          <a:p>
            <a:r>
              <a:rPr lang="it-IT" b="1" dirty="0" smtClean="0">
                <a:solidFill>
                  <a:schemeClr val="accent3">
                    <a:lumMod val="40000"/>
                    <a:lumOff val="60000"/>
                  </a:schemeClr>
                </a:solidFill>
              </a:rPr>
              <a:t>CALP</a:t>
            </a:r>
            <a:r>
              <a:rPr lang="it-IT" dirty="0" smtClean="0">
                <a:solidFill>
                  <a:schemeClr val="accent3">
                    <a:lumMod val="40000"/>
                    <a:lumOff val="60000"/>
                  </a:schemeClr>
                </a:solidFill>
              </a:rPr>
              <a:t> (Cognitive </a:t>
            </a:r>
            <a:r>
              <a:rPr lang="it-IT" dirty="0" err="1" smtClean="0">
                <a:solidFill>
                  <a:schemeClr val="accent3">
                    <a:lumMod val="40000"/>
                    <a:lumOff val="60000"/>
                  </a:schemeClr>
                </a:solidFill>
              </a:rPr>
              <a:t>Academic</a:t>
            </a:r>
            <a:r>
              <a:rPr lang="it-IT" dirty="0" smtClean="0">
                <a:solidFill>
                  <a:schemeClr val="accent3">
                    <a:lumMod val="40000"/>
                    <a:lumOff val="60000"/>
                  </a:schemeClr>
                </a:solidFill>
              </a:rPr>
              <a:t> </a:t>
            </a:r>
            <a:r>
              <a:rPr lang="it-IT" dirty="0" err="1" smtClean="0">
                <a:solidFill>
                  <a:schemeClr val="accent3">
                    <a:lumMod val="40000"/>
                    <a:lumOff val="60000"/>
                  </a:schemeClr>
                </a:solidFill>
              </a:rPr>
              <a:t>Language</a:t>
            </a:r>
            <a:r>
              <a:rPr lang="it-IT" dirty="0" smtClean="0">
                <a:solidFill>
                  <a:schemeClr val="accent3">
                    <a:lumMod val="40000"/>
                    <a:lumOff val="60000"/>
                  </a:schemeClr>
                </a:solidFill>
              </a:rPr>
              <a:t> </a:t>
            </a:r>
            <a:r>
              <a:rPr lang="it-IT" dirty="0" err="1" smtClean="0">
                <a:solidFill>
                  <a:schemeClr val="accent3">
                    <a:lumMod val="40000"/>
                    <a:lumOff val="60000"/>
                  </a:schemeClr>
                </a:solidFill>
              </a:rPr>
              <a:t>Proficiency</a:t>
            </a:r>
            <a:r>
              <a:rPr lang="it-IT" dirty="0" smtClean="0">
                <a:solidFill>
                  <a:schemeClr val="accent3">
                    <a:lumMod val="40000"/>
                    <a:lumOff val="60000"/>
                  </a:schemeClr>
                </a:solidFill>
              </a:rPr>
              <a:t>) </a:t>
            </a:r>
            <a:r>
              <a:rPr lang="it-IT" b="1" dirty="0" smtClean="0">
                <a:solidFill>
                  <a:schemeClr val="accent3">
                    <a:lumMod val="40000"/>
                    <a:lumOff val="60000"/>
                  </a:schemeClr>
                </a:solidFill>
              </a:rPr>
              <a:t>competenza elaborata e sofisticata</a:t>
            </a:r>
            <a:r>
              <a:rPr lang="it-IT" dirty="0" smtClean="0">
                <a:solidFill>
                  <a:schemeClr val="accent3">
                    <a:lumMod val="40000"/>
                    <a:lumOff val="60000"/>
                  </a:schemeClr>
                </a:solidFill>
              </a:rPr>
              <a:t>  con attività cognitive d’ordine superiore (insegnamento veicolare)</a:t>
            </a:r>
          </a:p>
          <a:p>
            <a:pPr>
              <a:buNone/>
            </a:pPr>
            <a:endParaRPr lang="it-IT" dirty="0">
              <a:solidFill>
                <a:schemeClr val="accent3">
                  <a:lumMod val="40000"/>
                  <a:lumOff val="60000"/>
                </a:schemeClr>
              </a:solidFill>
            </a:endParaRPr>
          </a:p>
        </p:txBody>
      </p:sp>
      <p:sp>
        <p:nvSpPr>
          <p:cNvPr id="4" name="Segnaposto piè di pagina 3"/>
          <p:cNvSpPr>
            <a:spLocks noGrp="1"/>
          </p:cNvSpPr>
          <p:nvPr>
            <p:ph type="ftr" sz="quarter" idx="11"/>
          </p:nvPr>
        </p:nvSpPr>
        <p:spPr>
          <a:xfrm>
            <a:off x="683568"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defRPr/>
            </a:pPr>
            <a:r>
              <a:rPr lang="it-IT" sz="2800" dirty="0" smtClean="0">
                <a:solidFill>
                  <a:schemeClr val="accent3">
                    <a:lumMod val="40000"/>
                    <a:lumOff val="60000"/>
                  </a:schemeClr>
                </a:solidFill>
                <a:effectLst>
                  <a:outerShdw blurRad="38100" dist="38100" dir="2700000" algn="tl">
                    <a:srgbClr val="000000"/>
                  </a:outerShdw>
                </a:effectLst>
              </a:rPr>
              <a:t>Ruolo dell’insegnante: sperimentatore, pioniere</a:t>
            </a:r>
          </a:p>
          <a:p>
            <a:pPr>
              <a:defRPr/>
            </a:pPr>
            <a:endParaRPr lang="it-IT" sz="2800" dirty="0" smtClean="0">
              <a:solidFill>
                <a:schemeClr val="accent3">
                  <a:lumMod val="40000"/>
                  <a:lumOff val="60000"/>
                </a:schemeClr>
              </a:solidFill>
              <a:effectLst>
                <a:outerShdw blurRad="38100" dist="38100" dir="2700000" algn="tl">
                  <a:srgbClr val="000000"/>
                </a:outerShdw>
              </a:effectLst>
            </a:endParaRPr>
          </a:p>
          <a:p>
            <a:pPr>
              <a:buNone/>
              <a:defRPr/>
            </a:pPr>
            <a:r>
              <a:rPr lang="it-IT" sz="2800" dirty="0" smtClean="0">
                <a:solidFill>
                  <a:schemeClr val="accent3">
                    <a:lumMod val="40000"/>
                    <a:lumOff val="60000"/>
                  </a:schemeClr>
                </a:solidFill>
                <a:effectLst>
                  <a:outerShdw blurRad="38100" dist="38100" dir="2700000" algn="tl">
                    <a:srgbClr val="000000"/>
                  </a:outerShdw>
                </a:effectLst>
              </a:rPr>
              <a:t> </a:t>
            </a:r>
            <a:r>
              <a:rPr lang="it-IT" sz="2800" dirty="0" smtClean="0">
                <a:solidFill>
                  <a:schemeClr val="accent3">
                    <a:lumMod val="40000"/>
                    <a:lumOff val="60000"/>
                  </a:schemeClr>
                </a:solidFill>
                <a:effectLst>
                  <a:outerShdw blurRad="38100" dist="38100" dir="2700000" algn="tl">
                    <a:srgbClr val="000000"/>
                  </a:outerShdw>
                </a:effectLst>
              </a:rPr>
              <a:t>“</a:t>
            </a:r>
            <a:r>
              <a:rPr lang="it-IT" sz="2800" i="1" dirty="0" smtClean="0">
                <a:solidFill>
                  <a:schemeClr val="accent3">
                    <a:lumMod val="40000"/>
                    <a:lumOff val="60000"/>
                  </a:schemeClr>
                </a:solidFill>
                <a:effectLst>
                  <a:outerShdw blurRad="38100" dist="38100" dir="2700000" algn="tl">
                    <a:srgbClr val="000000"/>
                  </a:outerShdw>
                </a:effectLst>
              </a:rPr>
              <a:t>L’entusiasmo e l’impegno dei singoli insegnanti si sono rivelati decisivi per la qualità dell’insegnamento</a:t>
            </a:r>
            <a:r>
              <a:rPr lang="it-IT" sz="2800" dirty="0" smtClean="0">
                <a:solidFill>
                  <a:schemeClr val="accent3">
                    <a:lumMod val="40000"/>
                    <a:lumOff val="60000"/>
                  </a:schemeClr>
                </a:solidFill>
                <a:effectLst>
                  <a:outerShdw blurRad="38100" dist="38100" dir="2700000" algn="tl">
                    <a:srgbClr val="000000"/>
                  </a:outerShdw>
                </a:effectLst>
              </a:rPr>
              <a:t>” </a:t>
            </a:r>
          </a:p>
          <a:p>
            <a:pPr>
              <a:buNone/>
              <a:defRPr/>
            </a:pPr>
            <a:r>
              <a:rPr lang="it-IT" sz="2800" dirty="0" smtClean="0">
                <a:solidFill>
                  <a:schemeClr val="accent3">
                    <a:lumMod val="40000"/>
                    <a:lumOff val="60000"/>
                  </a:schemeClr>
                </a:solidFill>
                <a:effectLst>
                  <a:outerShdw blurRad="38100" dist="38100" dir="2700000" algn="tl">
                    <a:srgbClr val="000000"/>
                  </a:outerShdw>
                </a:effectLst>
              </a:rPr>
              <a:t> (Baker 1996)</a:t>
            </a:r>
            <a:endParaRPr lang="it-IT" dirty="0">
              <a:solidFill>
                <a:schemeClr val="accent3">
                  <a:lumMod val="40000"/>
                  <a:lumOff val="60000"/>
                </a:schemeClr>
              </a:solidFill>
            </a:endParaRPr>
          </a:p>
        </p:txBody>
      </p:sp>
      <p:sp>
        <p:nvSpPr>
          <p:cNvPr id="4" name="Segnaposto piè di pagina 3"/>
          <p:cNvSpPr>
            <a:spLocks noGrp="1"/>
          </p:cNvSpPr>
          <p:nvPr>
            <p:ph type="ftr" sz="quarter" idx="11"/>
          </p:nvPr>
        </p:nvSpPr>
        <p:spPr>
          <a:xfrm>
            <a:off x="467544"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p:txBody>
          <a:bodyPr/>
          <a:lstStyle/>
          <a:p>
            <a:pPr>
              <a:buNone/>
            </a:pPr>
            <a:r>
              <a:rPr lang="it-IT" dirty="0" smtClean="0">
                <a:solidFill>
                  <a:schemeClr val="accent2">
                    <a:lumMod val="40000"/>
                    <a:lumOff val="60000"/>
                  </a:schemeClr>
                </a:solidFill>
              </a:rPr>
              <a:t>CHI E’ IL DOCENTE CLIL?</a:t>
            </a:r>
          </a:p>
          <a:p>
            <a:pPr>
              <a:buNone/>
            </a:pPr>
            <a:r>
              <a:rPr lang="it-IT" dirty="0" smtClean="0">
                <a:solidFill>
                  <a:schemeClr val="accent2">
                    <a:lumMod val="40000"/>
                    <a:lumOff val="60000"/>
                  </a:schemeClr>
                </a:solidFill>
              </a:rPr>
              <a:t>Adeguate competenze linguistiche:</a:t>
            </a:r>
          </a:p>
          <a:p>
            <a:pPr lvl="1"/>
            <a:r>
              <a:rPr lang="it-IT" dirty="0" smtClean="0">
                <a:solidFill>
                  <a:schemeClr val="accent2">
                    <a:lumMod val="40000"/>
                    <a:lumOff val="60000"/>
                  </a:schemeClr>
                </a:solidFill>
              </a:rPr>
              <a:t>B1 - B2 (Intermedio, </a:t>
            </a:r>
            <a:r>
              <a:rPr lang="it-IT" dirty="0" err="1" smtClean="0">
                <a:solidFill>
                  <a:schemeClr val="accent2">
                    <a:lumMod val="40000"/>
                    <a:lumOff val="60000"/>
                  </a:schemeClr>
                </a:solidFill>
              </a:rPr>
              <a:t>intermedio</a:t>
            </a:r>
            <a:r>
              <a:rPr lang="it-IT" dirty="0" smtClean="0">
                <a:solidFill>
                  <a:schemeClr val="accent2">
                    <a:lumMod val="40000"/>
                    <a:lumOff val="60000"/>
                  </a:schemeClr>
                </a:solidFill>
              </a:rPr>
              <a:t> superiore)?</a:t>
            </a:r>
          </a:p>
          <a:p>
            <a:pPr lvl="2"/>
            <a:r>
              <a:rPr lang="it-IT" dirty="0" smtClean="0">
                <a:solidFill>
                  <a:schemeClr val="accent2">
                    <a:lumMod val="40000"/>
                    <a:lumOff val="60000"/>
                  </a:schemeClr>
                </a:solidFill>
              </a:rPr>
              <a:t>Corso propedeutico (lingua + teoria + metodologia)</a:t>
            </a:r>
          </a:p>
          <a:p>
            <a:pPr lvl="3"/>
            <a:r>
              <a:rPr lang="it-IT" dirty="0" smtClean="0">
                <a:solidFill>
                  <a:schemeClr val="accent2">
                    <a:lumMod val="40000"/>
                    <a:lumOff val="60000"/>
                  </a:schemeClr>
                </a:solidFill>
              </a:rPr>
              <a:t>Lingua base + lingua gestione classe + lingua accademica + “</a:t>
            </a:r>
            <a:r>
              <a:rPr lang="it-IT" dirty="0" err="1" smtClean="0">
                <a:solidFill>
                  <a:schemeClr val="accent2">
                    <a:lumMod val="40000"/>
                    <a:lumOff val="60000"/>
                  </a:schemeClr>
                </a:solidFill>
              </a:rPr>
              <a:t>microlingua</a:t>
            </a:r>
            <a:r>
              <a:rPr lang="it-IT" dirty="0" smtClean="0">
                <a:solidFill>
                  <a:schemeClr val="accent2">
                    <a:lumMod val="40000"/>
                    <a:lumOff val="60000"/>
                  </a:schemeClr>
                </a:solidFill>
              </a:rPr>
              <a:t>” della disciplina [lessico + strutture]</a:t>
            </a:r>
          </a:p>
          <a:p>
            <a:pPr lvl="3"/>
            <a:r>
              <a:rPr lang="it-IT" dirty="0" smtClean="0">
                <a:solidFill>
                  <a:schemeClr val="accent2">
                    <a:lumMod val="40000"/>
                    <a:lumOff val="60000"/>
                  </a:schemeClr>
                </a:solidFill>
              </a:rPr>
              <a:t>Familiarità con i principi dell’istruzione CLIL, con la metodologia e le tecniche da mettere in atto</a:t>
            </a:r>
          </a:p>
          <a:p>
            <a:pPr lvl="2"/>
            <a:r>
              <a:rPr lang="it-IT" dirty="0" smtClean="0">
                <a:solidFill>
                  <a:schemeClr val="accent2">
                    <a:lumMod val="40000"/>
                    <a:lumOff val="60000"/>
                  </a:schemeClr>
                </a:solidFill>
              </a:rPr>
              <a:t>Eventuale interazione con l’Università</a:t>
            </a:r>
          </a:p>
          <a:p>
            <a:pPr lvl="2"/>
            <a:r>
              <a:rPr lang="it-IT" dirty="0" smtClean="0">
                <a:solidFill>
                  <a:schemeClr val="accent2">
                    <a:lumMod val="40000"/>
                    <a:lumOff val="60000"/>
                  </a:schemeClr>
                </a:solidFill>
              </a:rPr>
              <a:t>Eventuale corso di perfezionamento all’estero (</a:t>
            </a:r>
            <a:r>
              <a:rPr lang="it-IT" dirty="0" err="1" smtClean="0">
                <a:solidFill>
                  <a:schemeClr val="accent2">
                    <a:lumMod val="40000"/>
                    <a:lumOff val="60000"/>
                  </a:schemeClr>
                </a:solidFill>
              </a:rPr>
              <a:t>Comenius</a:t>
            </a:r>
            <a:r>
              <a:rPr lang="it-IT" dirty="0" smtClean="0">
                <a:solidFill>
                  <a:schemeClr val="accent2">
                    <a:lumMod val="40000"/>
                    <a:lumOff val="60000"/>
                  </a:schemeClr>
                </a:solidFill>
              </a:rPr>
              <a:t> 2.2)</a:t>
            </a:r>
          </a:p>
          <a:p>
            <a:endParaRPr lang="it-IT" dirty="0">
              <a:solidFill>
                <a:schemeClr val="accent2">
                  <a:lumMod val="40000"/>
                  <a:lumOff val="60000"/>
                </a:schemeClr>
              </a:solidFill>
            </a:endParaRPr>
          </a:p>
        </p:txBody>
      </p:sp>
      <p:sp>
        <p:nvSpPr>
          <p:cNvPr id="4" name="Segnaposto piè di pagina 3"/>
          <p:cNvSpPr>
            <a:spLocks noGrp="1"/>
          </p:cNvSpPr>
          <p:nvPr>
            <p:ph type="ftr" sz="quarter" idx="11"/>
          </p:nvPr>
        </p:nvSpPr>
        <p:spPr>
          <a:xfrm>
            <a:off x="467544"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p:txBody>
          <a:bodyPr/>
          <a:lstStyle/>
          <a:p>
            <a:pPr>
              <a:lnSpc>
                <a:spcPct val="90000"/>
              </a:lnSpc>
            </a:pPr>
            <a:r>
              <a:rPr lang="it-IT" dirty="0" smtClean="0">
                <a:solidFill>
                  <a:schemeClr val="accent2">
                    <a:lumMod val="40000"/>
                    <a:lumOff val="60000"/>
                  </a:schemeClr>
                </a:solidFill>
              </a:rPr>
              <a:t>Competenze comunicative, consapevolezza linguistica sono essenziali</a:t>
            </a:r>
          </a:p>
          <a:p>
            <a:pPr>
              <a:lnSpc>
                <a:spcPct val="90000"/>
              </a:lnSpc>
            </a:pPr>
            <a:r>
              <a:rPr lang="it-IT" dirty="0" smtClean="0">
                <a:solidFill>
                  <a:schemeClr val="accent2">
                    <a:lumMod val="40000"/>
                    <a:lumOff val="60000"/>
                  </a:schemeClr>
                </a:solidFill>
              </a:rPr>
              <a:t>Disponibilità a mettersi in gioco</a:t>
            </a:r>
          </a:p>
          <a:p>
            <a:pPr>
              <a:lnSpc>
                <a:spcPct val="90000"/>
              </a:lnSpc>
            </a:pPr>
            <a:r>
              <a:rPr lang="it-IT" dirty="0" smtClean="0">
                <a:solidFill>
                  <a:schemeClr val="accent2">
                    <a:lumMod val="40000"/>
                    <a:lumOff val="60000"/>
                  </a:schemeClr>
                </a:solidFill>
              </a:rPr>
              <a:t>Preparazione linguistica = </a:t>
            </a:r>
            <a:r>
              <a:rPr lang="it-IT" i="1" dirty="0" smtClean="0">
                <a:solidFill>
                  <a:schemeClr val="accent2">
                    <a:lumMod val="40000"/>
                    <a:lumOff val="60000"/>
                  </a:schemeClr>
                </a:solidFill>
              </a:rPr>
              <a:t>work in progress</a:t>
            </a:r>
          </a:p>
          <a:p>
            <a:pPr>
              <a:lnSpc>
                <a:spcPct val="90000"/>
              </a:lnSpc>
            </a:pPr>
            <a:r>
              <a:rPr lang="it-IT" dirty="0" smtClean="0">
                <a:solidFill>
                  <a:schemeClr val="accent2">
                    <a:lumMod val="40000"/>
                    <a:lumOff val="60000"/>
                  </a:schemeClr>
                </a:solidFill>
              </a:rPr>
              <a:t>Certificazione/credenziali = il traguardo:</a:t>
            </a:r>
          </a:p>
          <a:p>
            <a:pPr lvl="1">
              <a:lnSpc>
                <a:spcPct val="90000"/>
              </a:lnSpc>
            </a:pPr>
            <a:r>
              <a:rPr lang="it-IT" sz="3200" dirty="0" smtClean="0">
                <a:solidFill>
                  <a:schemeClr val="accent2">
                    <a:lumMod val="40000"/>
                    <a:lumOff val="60000"/>
                  </a:schemeClr>
                </a:solidFill>
              </a:rPr>
              <a:t>Quadro Comune Europeo:</a:t>
            </a:r>
          </a:p>
          <a:p>
            <a:pPr lvl="2">
              <a:lnSpc>
                <a:spcPct val="90000"/>
              </a:lnSpc>
            </a:pPr>
            <a:r>
              <a:rPr lang="en-US" sz="2800" dirty="0" smtClean="0">
                <a:solidFill>
                  <a:schemeClr val="accent2">
                    <a:lumMod val="40000"/>
                    <a:lumOff val="60000"/>
                  </a:schemeClr>
                </a:solidFill>
              </a:rPr>
              <a:t>A  Basic User            	(A1, A2)</a:t>
            </a:r>
          </a:p>
          <a:p>
            <a:pPr lvl="2">
              <a:lnSpc>
                <a:spcPct val="90000"/>
              </a:lnSpc>
            </a:pPr>
            <a:r>
              <a:rPr lang="en-US" sz="2800" dirty="0" smtClean="0">
                <a:solidFill>
                  <a:schemeClr val="accent2">
                    <a:lumMod val="40000"/>
                    <a:lumOff val="60000"/>
                  </a:schemeClr>
                </a:solidFill>
              </a:rPr>
              <a:t>B  Independent User	 (B1, B2)</a:t>
            </a:r>
          </a:p>
          <a:p>
            <a:pPr lvl="2">
              <a:lnSpc>
                <a:spcPct val="90000"/>
              </a:lnSpc>
            </a:pPr>
            <a:r>
              <a:rPr lang="en-US" sz="2800" dirty="0" smtClean="0">
                <a:solidFill>
                  <a:schemeClr val="accent2">
                    <a:lumMod val="40000"/>
                    <a:lumOff val="60000"/>
                  </a:schemeClr>
                </a:solidFill>
              </a:rPr>
              <a:t>C  Proficient User    	 (C1, C2)</a:t>
            </a:r>
          </a:p>
          <a:p>
            <a:endParaRPr lang="it-IT" dirty="0"/>
          </a:p>
        </p:txBody>
      </p:sp>
      <p:sp>
        <p:nvSpPr>
          <p:cNvPr id="4" name="Segnaposto piè di pagina 3"/>
          <p:cNvSpPr>
            <a:spLocks noGrp="1"/>
          </p:cNvSpPr>
          <p:nvPr>
            <p:ph type="ftr" sz="quarter" idx="11"/>
          </p:nvPr>
        </p:nvSpPr>
        <p:spPr>
          <a:xfrm>
            <a:off x="179512" y="6381328"/>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lgn="ctr"/>
            <a:endParaRPr lang="it-IT" dirty="0" smtClean="0"/>
          </a:p>
          <a:p>
            <a:pPr algn="ctr"/>
            <a:endParaRPr lang="it-IT" dirty="0" smtClean="0"/>
          </a:p>
          <a:p>
            <a:pPr algn="ctr"/>
            <a:endParaRPr lang="it-IT" dirty="0" smtClean="0"/>
          </a:p>
          <a:p>
            <a:pPr algn="ctr">
              <a:buNone/>
            </a:pPr>
            <a:r>
              <a:rPr lang="it-IT" dirty="0" smtClean="0">
                <a:solidFill>
                  <a:schemeClr val="accent3">
                    <a:lumMod val="60000"/>
                    <a:lumOff val="40000"/>
                  </a:schemeClr>
                </a:solidFill>
              </a:rPr>
              <a:t>GRAZIE PER L’ATTENZIONE</a:t>
            </a:r>
          </a:p>
          <a:p>
            <a:pPr algn="ctr">
              <a:buNone/>
            </a:pPr>
            <a:endParaRPr lang="it-IT" dirty="0" smtClean="0">
              <a:solidFill>
                <a:schemeClr val="accent3">
                  <a:lumMod val="60000"/>
                  <a:lumOff val="40000"/>
                </a:schemeClr>
              </a:solidFill>
            </a:endParaRPr>
          </a:p>
          <a:p>
            <a:pPr algn="ctr">
              <a:buNone/>
            </a:pPr>
            <a:r>
              <a:rPr lang="it-IT" dirty="0" smtClean="0">
                <a:solidFill>
                  <a:schemeClr val="accent3">
                    <a:lumMod val="60000"/>
                    <a:lumOff val="40000"/>
                  </a:schemeClr>
                </a:solidFill>
              </a:rPr>
              <a:t>marialuciaciancio@hotmail.com</a:t>
            </a:r>
            <a:endParaRPr lang="it-IT" dirty="0">
              <a:solidFill>
                <a:schemeClr val="accent3">
                  <a:lumMod val="60000"/>
                  <a:lumOff val="40000"/>
                </a:schemeClr>
              </a:solidFill>
            </a:endParaRPr>
          </a:p>
        </p:txBody>
      </p:sp>
      <p:sp>
        <p:nvSpPr>
          <p:cNvPr id="4" name="Segnaposto piè di pagina 3"/>
          <p:cNvSpPr>
            <a:spLocks noGrp="1"/>
          </p:cNvSpPr>
          <p:nvPr>
            <p:ph type="ftr" sz="quarter" idx="11"/>
          </p:nvPr>
        </p:nvSpPr>
        <p:spPr>
          <a:xfrm>
            <a:off x="323528"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27</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
          <p:cNvSpPr>
            <a:spLocks noGrp="1"/>
          </p:cNvSpPr>
          <p:nvPr>
            <p:ph type="title"/>
          </p:nvPr>
        </p:nvSpPr>
        <p:spPr>
          <a:ln>
            <a:solidFill>
              <a:schemeClr val="accent1"/>
            </a:solidFill>
          </a:ln>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p:txBody>
          <a:bodyPr/>
          <a:lstStyle/>
          <a:p>
            <a:r>
              <a:rPr lang="it-IT" dirty="0" smtClean="0"/>
              <a:t>   </a:t>
            </a:r>
            <a:endParaRPr lang="it-IT" dirty="0"/>
          </a:p>
        </p:txBody>
      </p:sp>
      <p:sp>
        <p:nvSpPr>
          <p:cNvPr id="14" name="Segnaposto piè di pagina 13"/>
          <p:cNvSpPr>
            <a:spLocks noGrp="1"/>
          </p:cNvSpPr>
          <p:nvPr>
            <p:ph type="ftr" sz="quarter" idx="11"/>
          </p:nvPr>
        </p:nvSpPr>
        <p:spPr>
          <a:xfrm>
            <a:off x="467544" y="6381328"/>
            <a:ext cx="3752056" cy="268139"/>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3</a:t>
            </a:fld>
            <a:endParaRPr lang="it-IT"/>
          </a:p>
        </p:txBody>
      </p:sp>
      <p:sp>
        <p:nvSpPr>
          <p:cNvPr id="11" name="Rettangolo 10"/>
          <p:cNvSpPr/>
          <p:nvPr/>
        </p:nvSpPr>
        <p:spPr>
          <a:xfrm>
            <a:off x="1115616" y="2060848"/>
            <a:ext cx="7272808" cy="4401205"/>
          </a:xfrm>
          <a:prstGeom prst="rect">
            <a:avLst/>
          </a:prstGeom>
        </p:spPr>
        <p:txBody>
          <a:bodyPr wrap="square">
            <a:spAutoFit/>
          </a:bodyPr>
          <a:lstStyle/>
          <a:p>
            <a:pPr algn="just"/>
            <a:r>
              <a:rPr lang="it-IT" sz="2800" dirty="0" smtClean="0">
                <a:solidFill>
                  <a:schemeClr val="accent3">
                    <a:lumMod val="40000"/>
                    <a:lumOff val="60000"/>
                  </a:schemeClr>
                </a:solidFill>
                <a:latin typeface="+mj-lt"/>
              </a:rPr>
              <a:t>Le ultime raccomandazioni del Consiglio dell’Unione Europea nel settore dell’istruzione e della formazione (</a:t>
            </a:r>
            <a:r>
              <a:rPr lang="it-IT" sz="2800" dirty="0" err="1" smtClean="0">
                <a:solidFill>
                  <a:schemeClr val="accent3">
                    <a:lumMod val="40000"/>
                    <a:lumOff val="60000"/>
                  </a:schemeClr>
                </a:solidFill>
                <a:latin typeface="+mj-lt"/>
              </a:rPr>
              <a:t>Education</a:t>
            </a:r>
            <a:r>
              <a:rPr lang="it-IT" sz="2800" dirty="0" smtClean="0">
                <a:solidFill>
                  <a:schemeClr val="accent3">
                    <a:lumMod val="40000"/>
                    <a:lumOff val="60000"/>
                  </a:schemeClr>
                </a:solidFill>
                <a:latin typeface="+mj-lt"/>
              </a:rPr>
              <a:t> and Training 2020) ribadiscono il compito cruciale che l’educazione ha nel promuovere l’apprendimento delle lingue, l’acquisizione di competenze trasversali e competenze che rispondano ai bisogni del mercato del lavoro anche grazie a metodi d’insegnamento e approcci innovativi.</a:t>
            </a:r>
          </a:p>
          <a:p>
            <a:endParaRPr lang="it-IT" sz="2800" dirty="0">
              <a:solidFill>
                <a:schemeClr val="accent3">
                  <a:lumMod val="40000"/>
                  <a:lumOff val="60000"/>
                </a:schemeClr>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p:txBody>
          <a:bodyPr>
            <a:normAutofit/>
          </a:bodyPr>
          <a:lstStyle/>
          <a:p>
            <a:pPr>
              <a:buNone/>
            </a:pPr>
            <a:r>
              <a:rPr lang="it-IT" sz="2400" dirty="0" smtClean="0">
                <a:solidFill>
                  <a:schemeClr val="accent3">
                    <a:lumMod val="40000"/>
                    <a:lumOff val="60000"/>
                  </a:schemeClr>
                </a:solidFill>
              </a:rPr>
              <a:t>Cos’è il </a:t>
            </a:r>
            <a:r>
              <a:rPr lang="it-IT" sz="2400" dirty="0" err="1" smtClean="0">
                <a:solidFill>
                  <a:schemeClr val="accent3">
                    <a:lumMod val="40000"/>
                    <a:lumOff val="60000"/>
                  </a:schemeClr>
                </a:solidFill>
              </a:rPr>
              <a:t>C.L.I.L.</a:t>
            </a:r>
            <a:r>
              <a:rPr lang="it-IT" sz="2400" dirty="0" smtClean="0">
                <a:solidFill>
                  <a:schemeClr val="accent3">
                    <a:lumMod val="40000"/>
                    <a:lumOff val="60000"/>
                  </a:schemeClr>
                </a:solidFill>
              </a:rPr>
              <a:t>?</a:t>
            </a:r>
          </a:p>
          <a:p>
            <a:pPr>
              <a:buNone/>
            </a:pPr>
            <a:endParaRPr lang="it-IT" sz="2400" dirty="0" smtClean="0">
              <a:solidFill>
                <a:schemeClr val="accent3">
                  <a:lumMod val="40000"/>
                  <a:lumOff val="60000"/>
                </a:schemeClr>
              </a:solidFill>
            </a:endParaRPr>
          </a:p>
          <a:p>
            <a:r>
              <a:rPr lang="en-US" sz="2000" dirty="0" smtClean="0">
                <a:solidFill>
                  <a:schemeClr val="accent3">
                    <a:lumMod val="40000"/>
                    <a:lumOff val="60000"/>
                  </a:schemeClr>
                </a:solidFill>
              </a:rPr>
              <a:t>'CLIL refers to situations where subjects, or parts of subjects, are taught through a foreign language with dual-focused aims, namely the learning of content, and the simultaneous learning of a foreign language'. (</a:t>
            </a:r>
            <a:r>
              <a:rPr lang="en-US" sz="2000" i="1" dirty="0" smtClean="0">
                <a:solidFill>
                  <a:schemeClr val="accent3">
                    <a:lumMod val="40000"/>
                    <a:lumOff val="60000"/>
                  </a:schemeClr>
                </a:solidFill>
              </a:rPr>
              <a:t>Marsh, David)</a:t>
            </a:r>
          </a:p>
          <a:p>
            <a:pPr>
              <a:buNone/>
            </a:pPr>
            <a:endParaRPr lang="en-US" sz="2000" i="1" dirty="0" smtClean="0">
              <a:solidFill>
                <a:schemeClr val="accent3">
                  <a:lumMod val="40000"/>
                  <a:lumOff val="60000"/>
                </a:schemeClr>
              </a:solidFill>
            </a:endParaRPr>
          </a:p>
          <a:p>
            <a:r>
              <a:rPr lang="en-US" sz="2000" dirty="0" smtClean="0">
                <a:solidFill>
                  <a:schemeClr val="accent3">
                    <a:lumMod val="40000"/>
                    <a:lumOff val="60000"/>
                  </a:schemeClr>
                </a:solidFill>
              </a:rPr>
              <a:t>'CLIL is a generic term and refers to any educational situation in which an additional language, and therefore not the most widely used language of the environment, is used for the teaching and learning of subjects other than the language itself ' (</a:t>
            </a:r>
            <a:r>
              <a:rPr lang="en-US" sz="2000" i="1" dirty="0" smtClean="0">
                <a:solidFill>
                  <a:schemeClr val="accent3">
                    <a:lumMod val="40000"/>
                    <a:lumOff val="60000"/>
                  </a:schemeClr>
                </a:solidFill>
              </a:rPr>
              <a:t>Marsh, David&amp; </a:t>
            </a:r>
            <a:r>
              <a:rPr lang="en-US" sz="2000" i="1" dirty="0" err="1" smtClean="0">
                <a:solidFill>
                  <a:schemeClr val="accent3">
                    <a:lumMod val="40000"/>
                    <a:lumOff val="60000"/>
                  </a:schemeClr>
                </a:solidFill>
              </a:rPr>
              <a:t>Langé</a:t>
            </a:r>
            <a:r>
              <a:rPr lang="en-US" sz="2000" i="1" dirty="0" smtClean="0">
                <a:solidFill>
                  <a:schemeClr val="accent3">
                    <a:lumMod val="40000"/>
                    <a:lumOff val="60000"/>
                  </a:schemeClr>
                </a:solidFill>
              </a:rPr>
              <a:t>, </a:t>
            </a:r>
            <a:r>
              <a:rPr lang="en-US" sz="2000" i="1" dirty="0" err="1" smtClean="0">
                <a:solidFill>
                  <a:schemeClr val="accent3">
                    <a:lumMod val="40000"/>
                    <a:lumOff val="60000"/>
                  </a:schemeClr>
                </a:solidFill>
              </a:rPr>
              <a:t>Gisella</a:t>
            </a:r>
            <a:r>
              <a:rPr lang="en-US" sz="2000" i="1" dirty="0" smtClean="0">
                <a:solidFill>
                  <a:schemeClr val="accent3">
                    <a:lumMod val="40000"/>
                    <a:lumOff val="60000"/>
                  </a:schemeClr>
                </a:solidFill>
              </a:rPr>
              <a:t>)</a:t>
            </a:r>
          </a:p>
          <a:p>
            <a:endParaRPr lang="en-US" sz="1800" dirty="0" smtClean="0">
              <a:solidFill>
                <a:schemeClr val="accent3">
                  <a:lumMod val="40000"/>
                  <a:lumOff val="60000"/>
                </a:schemeClr>
              </a:solidFill>
            </a:endParaRPr>
          </a:p>
          <a:p>
            <a:pPr>
              <a:buNone/>
            </a:pPr>
            <a:endParaRPr lang="it-IT" sz="1800" dirty="0" smtClean="0">
              <a:solidFill>
                <a:schemeClr val="accent3">
                  <a:lumMod val="40000"/>
                  <a:lumOff val="60000"/>
                </a:schemeClr>
              </a:solidFill>
            </a:endParaRPr>
          </a:p>
          <a:p>
            <a:endParaRPr lang="it-IT" sz="1200" dirty="0">
              <a:solidFill>
                <a:schemeClr val="accent3">
                  <a:lumMod val="40000"/>
                  <a:lumOff val="60000"/>
                </a:schemeClr>
              </a:solidFill>
            </a:endParaRPr>
          </a:p>
        </p:txBody>
      </p:sp>
      <p:sp>
        <p:nvSpPr>
          <p:cNvPr id="6" name="Segnaposto piè di pagina 5"/>
          <p:cNvSpPr>
            <a:spLocks noGrp="1"/>
          </p:cNvSpPr>
          <p:nvPr>
            <p:ph type="ftr" sz="quarter" idx="11"/>
          </p:nvPr>
        </p:nvSpPr>
        <p:spPr>
          <a:xfrm>
            <a:off x="755576"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p:txBody>
          <a:bodyPr>
            <a:normAutofit lnSpcReduction="10000"/>
          </a:bodyPr>
          <a:lstStyle/>
          <a:p>
            <a:r>
              <a:rPr lang="it-IT" sz="2800" dirty="0" smtClean="0">
                <a:solidFill>
                  <a:schemeClr val="accent3">
                    <a:lumMod val="40000"/>
                    <a:lumOff val="60000"/>
                  </a:schemeClr>
                </a:solidFill>
              </a:rPr>
              <a:t>Il termine CLIL è stato utilizzato come una sorta di termine riferibile ad una grande varietà di modelli di insegnamento / apprendimento della lingua in cui lingua e contenuto disciplinare si trovano ad essere integrati. Le due definizioni date, però, mettono al centro del CLIL l’integrazione tra la lingua e il contenuto in un approccio duale (“</a:t>
            </a:r>
            <a:r>
              <a:rPr lang="it-IT" sz="2800" dirty="0" err="1" smtClean="0">
                <a:solidFill>
                  <a:schemeClr val="accent3">
                    <a:lumMod val="40000"/>
                    <a:lumOff val="60000"/>
                  </a:schemeClr>
                </a:solidFill>
              </a:rPr>
              <a:t>dual</a:t>
            </a:r>
            <a:r>
              <a:rPr lang="it-IT" sz="2800" dirty="0" smtClean="0">
                <a:solidFill>
                  <a:schemeClr val="accent3">
                    <a:lumMod val="40000"/>
                    <a:lumOff val="60000"/>
                  </a:schemeClr>
                </a:solidFill>
              </a:rPr>
              <a:t> </a:t>
            </a:r>
            <a:r>
              <a:rPr lang="it-IT" sz="2800" dirty="0" err="1" smtClean="0">
                <a:solidFill>
                  <a:schemeClr val="accent3">
                    <a:lumMod val="40000"/>
                    <a:lumOff val="60000"/>
                  </a:schemeClr>
                </a:solidFill>
              </a:rPr>
              <a:t>focused</a:t>
            </a:r>
            <a:r>
              <a:rPr lang="it-IT" sz="2800" dirty="0" smtClean="0">
                <a:solidFill>
                  <a:schemeClr val="accent3">
                    <a:lumMod val="40000"/>
                    <a:lumOff val="60000"/>
                  </a:schemeClr>
                </a:solidFill>
              </a:rPr>
              <a:t>”) che comprende apprendimento della lingua e del contenuto contemporaneamente (“</a:t>
            </a:r>
            <a:r>
              <a:rPr lang="it-IT" sz="2800" dirty="0" err="1" smtClean="0">
                <a:solidFill>
                  <a:schemeClr val="accent3">
                    <a:lumMod val="40000"/>
                    <a:lumOff val="60000"/>
                  </a:schemeClr>
                </a:solidFill>
              </a:rPr>
              <a:t>simultaneous</a:t>
            </a:r>
            <a:r>
              <a:rPr lang="it-IT" sz="2800" dirty="0" smtClean="0">
                <a:solidFill>
                  <a:schemeClr val="accent3">
                    <a:lumMod val="40000"/>
                    <a:lumOff val="60000"/>
                  </a:schemeClr>
                </a:solidFill>
              </a:rPr>
              <a:t>”): si impara una lingua mentre si impara un contenuto.</a:t>
            </a:r>
          </a:p>
          <a:p>
            <a:endParaRPr lang="it-IT" dirty="0"/>
          </a:p>
        </p:txBody>
      </p:sp>
      <p:sp>
        <p:nvSpPr>
          <p:cNvPr id="6" name="Segnaposto piè di pagina 5"/>
          <p:cNvSpPr>
            <a:spLocks noGrp="1"/>
          </p:cNvSpPr>
          <p:nvPr>
            <p:ph type="ftr" sz="quarter" idx="11"/>
          </p:nvPr>
        </p:nvSpPr>
        <p:spPr>
          <a:xfrm>
            <a:off x="827584"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normAutofit lnSpcReduction="10000"/>
          </a:bodyPr>
          <a:lstStyle/>
          <a:p>
            <a:r>
              <a:rPr lang="it-IT" dirty="0" smtClean="0">
                <a:solidFill>
                  <a:schemeClr val="accent3">
                    <a:lumMod val="40000"/>
                    <a:lumOff val="60000"/>
                  </a:schemeClr>
                </a:solidFill>
              </a:rPr>
              <a:t>“AMBIENTE </a:t>
            </a:r>
            <a:r>
              <a:rPr lang="it-IT" dirty="0" err="1" smtClean="0">
                <a:solidFill>
                  <a:schemeClr val="accent3">
                    <a:lumMod val="40000"/>
                    <a:lumOff val="60000"/>
                  </a:schemeClr>
                </a:solidFill>
              </a:rPr>
              <a:t>DI</a:t>
            </a:r>
            <a:r>
              <a:rPr lang="it-IT" dirty="0" smtClean="0">
                <a:solidFill>
                  <a:schemeClr val="accent3">
                    <a:lumMod val="40000"/>
                    <a:lumOff val="60000"/>
                  </a:schemeClr>
                </a:solidFill>
              </a:rPr>
              <a:t> APPRENDIMENTO”. </a:t>
            </a:r>
          </a:p>
          <a:p>
            <a:endParaRPr lang="it-IT" dirty="0" smtClean="0">
              <a:solidFill>
                <a:schemeClr val="accent3">
                  <a:lumMod val="40000"/>
                  <a:lumOff val="60000"/>
                </a:schemeClr>
              </a:solidFill>
            </a:endParaRPr>
          </a:p>
          <a:p>
            <a:pPr>
              <a:buNone/>
            </a:pPr>
            <a:r>
              <a:rPr lang="it-IT" dirty="0" smtClean="0">
                <a:solidFill>
                  <a:schemeClr val="accent3">
                    <a:lumMod val="40000"/>
                    <a:lumOff val="60000"/>
                  </a:schemeClr>
                </a:solidFill>
              </a:rPr>
              <a:t>   Sono le occasioni che ci diamo per usare una lingua in contesti significativi che rendono l’apprendimento efficace. Infatti non si tratta tanto di imparare una lingua (ciò che sappiamo di una lingua), ma di imparare ad usare una lingua (come usiamo ciò che sappiamo in una lingua) che può garantire un apprendimento efficace, capace di aiutarci ad imparare anche altre lingue. </a:t>
            </a:r>
            <a:br>
              <a:rPr lang="it-IT" dirty="0" smtClean="0">
                <a:solidFill>
                  <a:schemeClr val="accent3">
                    <a:lumMod val="40000"/>
                    <a:lumOff val="60000"/>
                  </a:schemeClr>
                </a:solidFill>
              </a:rPr>
            </a:br>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755576" y="6237312"/>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r>
              <a:rPr lang="it-IT" dirty="0" smtClean="0">
                <a:solidFill>
                  <a:schemeClr val="accent3">
                    <a:lumMod val="40000"/>
                    <a:lumOff val="60000"/>
                  </a:schemeClr>
                </a:solidFill>
              </a:rPr>
              <a:t>Il </a:t>
            </a:r>
            <a:r>
              <a:rPr lang="it-IT" dirty="0" err="1" smtClean="0">
                <a:solidFill>
                  <a:schemeClr val="accent3">
                    <a:lumMod val="40000"/>
                    <a:lumOff val="60000"/>
                  </a:schemeClr>
                </a:solidFill>
              </a:rPr>
              <a:t>Clil</a:t>
            </a:r>
            <a:r>
              <a:rPr lang="it-IT" dirty="0" smtClean="0">
                <a:solidFill>
                  <a:schemeClr val="accent3">
                    <a:lumMod val="40000"/>
                    <a:lumOff val="60000"/>
                  </a:schemeClr>
                </a:solidFill>
              </a:rPr>
              <a:t> é:</a:t>
            </a:r>
          </a:p>
          <a:p>
            <a:r>
              <a:rPr lang="it-IT" sz="2200" dirty="0" smtClean="0">
                <a:solidFill>
                  <a:schemeClr val="accent3">
                    <a:lumMod val="40000"/>
                    <a:lumOff val="60000"/>
                  </a:schemeClr>
                </a:solidFill>
              </a:rPr>
              <a:t>COMUNICAZIONE: uso della la lingua mentre si impara  (focus sull’interazione)</a:t>
            </a:r>
          </a:p>
          <a:p>
            <a:r>
              <a:rPr lang="it-IT" sz="2200" dirty="0" smtClean="0">
                <a:solidFill>
                  <a:schemeClr val="accent3">
                    <a:lumMod val="40000"/>
                    <a:lumOff val="60000"/>
                  </a:schemeClr>
                </a:solidFill>
              </a:rPr>
              <a:t>CONTENUTO :progressione nelle conoscenze,  abilità e comprensione legata ad elementi specifici del curriculum</a:t>
            </a:r>
          </a:p>
          <a:p>
            <a:r>
              <a:rPr lang="it-IT" sz="2200" dirty="0" smtClean="0">
                <a:solidFill>
                  <a:schemeClr val="accent3">
                    <a:lumMod val="40000"/>
                    <a:lumOff val="60000"/>
                  </a:schemeClr>
                </a:solidFill>
              </a:rPr>
              <a:t>CONOSCENZA: sviluppo di abilità di pensiero che collegano la formazione del pensiero astratto e concreto con comprensione e lingua</a:t>
            </a:r>
          </a:p>
          <a:p>
            <a:r>
              <a:rPr lang="it-IT" sz="2200" dirty="0" smtClean="0">
                <a:solidFill>
                  <a:schemeClr val="accent3">
                    <a:lumMod val="40000"/>
                    <a:lumOff val="60000"/>
                  </a:schemeClr>
                </a:solidFill>
              </a:rPr>
              <a:t>CULTURA: esposizione a prospettive alternative e comprensioni condivise che approfondiscono la consapevolezza di se stessi e degli altri</a:t>
            </a:r>
          </a:p>
          <a:p>
            <a:endParaRPr lang="it-IT" dirty="0">
              <a:solidFill>
                <a:schemeClr val="accent3">
                  <a:lumMod val="40000"/>
                  <a:lumOff val="60000"/>
                </a:schemeClr>
              </a:solidFill>
            </a:endParaRPr>
          </a:p>
        </p:txBody>
      </p:sp>
      <p:sp>
        <p:nvSpPr>
          <p:cNvPr id="4" name="Segnaposto piè di pagina 3"/>
          <p:cNvSpPr>
            <a:spLocks noGrp="1"/>
          </p:cNvSpPr>
          <p:nvPr>
            <p:ph type="ftr" sz="quarter" idx="11"/>
          </p:nvPr>
        </p:nvSpPr>
        <p:spPr>
          <a:xfrm>
            <a:off x="755576"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solidFill>
                <a:schemeClr val="accent4">
                  <a:lumMod val="60000"/>
                  <a:lumOff val="40000"/>
                </a:schemeClr>
              </a:solidFill>
            </a:endParaRPr>
          </a:p>
        </p:txBody>
      </p:sp>
      <p:sp>
        <p:nvSpPr>
          <p:cNvPr id="3" name="Segnaposto contenuto 2"/>
          <p:cNvSpPr>
            <a:spLocks noGrp="1"/>
          </p:cNvSpPr>
          <p:nvPr>
            <p:ph idx="1"/>
          </p:nvPr>
        </p:nvSpPr>
        <p:spPr/>
        <p:txBody>
          <a:bodyPr/>
          <a:lstStyle/>
          <a:p>
            <a:pPr>
              <a:buNone/>
            </a:pPr>
            <a:r>
              <a:rPr lang="en-US" dirty="0" smtClean="0">
                <a:solidFill>
                  <a:schemeClr val="accent3">
                    <a:lumMod val="40000"/>
                    <a:lumOff val="60000"/>
                  </a:schemeClr>
                </a:solidFill>
              </a:rPr>
              <a:t>   CLIL is about using languages to learn …It is about installing a </a:t>
            </a:r>
            <a:r>
              <a:rPr lang="en-US" b="1" dirty="0" smtClean="0">
                <a:solidFill>
                  <a:schemeClr val="accent3">
                    <a:lumMod val="40000"/>
                    <a:lumOff val="60000"/>
                  </a:schemeClr>
                </a:solidFill>
              </a:rPr>
              <a:t>'HUNGER TO LEARN</a:t>
            </a:r>
            <a:r>
              <a:rPr lang="en-US" dirty="0" smtClean="0">
                <a:solidFill>
                  <a:schemeClr val="accent3">
                    <a:lumMod val="40000"/>
                    <a:lumOff val="60000"/>
                  </a:schemeClr>
                </a:solidFill>
              </a:rPr>
              <a:t>' in the student. It gives opportunity for him/her to think about and develop how s/he communicates in general, even in the first language".(</a:t>
            </a:r>
            <a:r>
              <a:rPr lang="it-IT" i="1" dirty="0" err="1" smtClean="0">
                <a:solidFill>
                  <a:schemeClr val="accent3">
                    <a:lumMod val="40000"/>
                    <a:lumOff val="60000"/>
                  </a:schemeClr>
                </a:solidFill>
              </a:rPr>
              <a:t>Marsh</a:t>
            </a:r>
            <a:r>
              <a:rPr lang="it-IT" i="1" dirty="0" smtClean="0">
                <a:solidFill>
                  <a:schemeClr val="accent3">
                    <a:lumMod val="40000"/>
                    <a:lumOff val="60000"/>
                  </a:schemeClr>
                </a:solidFill>
              </a:rPr>
              <a:t>, </a:t>
            </a:r>
            <a:r>
              <a:rPr lang="it-IT" i="1" dirty="0" err="1" smtClean="0">
                <a:solidFill>
                  <a:schemeClr val="accent3">
                    <a:lumMod val="40000"/>
                    <a:lumOff val="60000"/>
                  </a:schemeClr>
                </a:solidFill>
              </a:rPr>
              <a:t>Marsland</a:t>
            </a:r>
            <a:r>
              <a:rPr lang="it-IT" i="1" dirty="0" smtClean="0">
                <a:solidFill>
                  <a:schemeClr val="accent3">
                    <a:lumMod val="40000"/>
                    <a:lumOff val="60000"/>
                  </a:schemeClr>
                </a:solidFill>
              </a:rPr>
              <a:t> &amp; </a:t>
            </a:r>
            <a:r>
              <a:rPr lang="it-IT" i="1" dirty="0" err="1" smtClean="0">
                <a:solidFill>
                  <a:schemeClr val="accent3">
                    <a:lumMod val="40000"/>
                    <a:lumOff val="60000"/>
                  </a:schemeClr>
                </a:solidFill>
              </a:rPr>
              <a:t>Stenberg</a:t>
            </a:r>
            <a:r>
              <a:rPr lang="it-IT" i="1" dirty="0" smtClean="0">
                <a:solidFill>
                  <a:schemeClr val="accent3">
                    <a:lumMod val="40000"/>
                    <a:lumOff val="60000"/>
                  </a:schemeClr>
                </a:solidFill>
              </a:rPr>
              <a:t>)</a:t>
            </a:r>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755576" y="6309320"/>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accent4">
                    <a:lumMod val="60000"/>
                    <a:lumOff val="40000"/>
                  </a:schemeClr>
                </a:solidFill>
              </a:rPr>
              <a:t>PROGETTO CLIL: </a:t>
            </a:r>
            <a:r>
              <a:rPr lang="it-IT" sz="2400" dirty="0" err="1" smtClean="0">
                <a:solidFill>
                  <a:schemeClr val="accent4">
                    <a:lumMod val="60000"/>
                    <a:lumOff val="40000"/>
                  </a:schemeClr>
                </a:solidFill>
              </a:rPr>
              <a:t>Content</a:t>
            </a:r>
            <a:r>
              <a:rPr lang="it-IT" sz="2400" dirty="0" smtClean="0">
                <a:solidFill>
                  <a:schemeClr val="accent4">
                    <a:lumMod val="60000"/>
                    <a:lumOff val="40000"/>
                  </a:schemeClr>
                </a:solidFill>
              </a:rPr>
              <a:t> and </a:t>
            </a:r>
            <a:r>
              <a:rPr lang="it-IT" sz="2400" dirty="0" err="1" smtClean="0">
                <a:solidFill>
                  <a:schemeClr val="accent4">
                    <a:lumMod val="60000"/>
                    <a:lumOff val="40000"/>
                  </a:schemeClr>
                </a:solidFill>
              </a:rPr>
              <a:t>Language</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integrated</a:t>
            </a:r>
            <a:r>
              <a:rPr lang="it-IT" sz="2400" dirty="0" smtClean="0">
                <a:solidFill>
                  <a:schemeClr val="accent4">
                    <a:lumMod val="60000"/>
                    <a:lumOff val="40000"/>
                  </a:schemeClr>
                </a:solidFill>
              </a:rPr>
              <a:t> </a:t>
            </a:r>
            <a:r>
              <a:rPr lang="it-IT" sz="2400" dirty="0" err="1" smtClean="0">
                <a:solidFill>
                  <a:schemeClr val="accent4">
                    <a:lumMod val="60000"/>
                    <a:lumOff val="40000"/>
                  </a:schemeClr>
                </a:solidFill>
              </a:rPr>
              <a:t>learning</a:t>
            </a:r>
            <a:endParaRPr lang="it-IT" sz="2400" dirty="0"/>
          </a:p>
        </p:txBody>
      </p:sp>
      <p:sp>
        <p:nvSpPr>
          <p:cNvPr id="3" name="Segnaposto contenuto 2"/>
          <p:cNvSpPr>
            <a:spLocks noGrp="1"/>
          </p:cNvSpPr>
          <p:nvPr>
            <p:ph idx="1"/>
          </p:nvPr>
        </p:nvSpPr>
        <p:spPr/>
        <p:txBody>
          <a:bodyPr/>
          <a:lstStyle/>
          <a:p>
            <a:pPr algn="just">
              <a:buNone/>
            </a:pPr>
            <a:r>
              <a:rPr lang="it-IT" dirty="0" smtClean="0">
                <a:solidFill>
                  <a:schemeClr val="accent3">
                    <a:lumMod val="40000"/>
                    <a:lumOff val="60000"/>
                  </a:schemeClr>
                </a:solidFill>
              </a:rPr>
              <a:t>   attraverso il CLIL, gli studenti sono esposti a più lingua straniera e, soprattutto, imparano una lingua mettendo in pratica subito ciò che stanno imparando in quella lingua. Anche questo contribuisce a rendere più forte la motivazione all’apprendimento dal momento che lo studente vede subito di quali progressi è capace. </a:t>
            </a:r>
            <a:endParaRPr lang="it-IT" dirty="0">
              <a:solidFill>
                <a:schemeClr val="accent3">
                  <a:lumMod val="40000"/>
                  <a:lumOff val="60000"/>
                </a:schemeClr>
              </a:solidFill>
            </a:endParaRPr>
          </a:p>
        </p:txBody>
      </p:sp>
      <p:sp>
        <p:nvSpPr>
          <p:cNvPr id="6" name="Segnaposto piè di pagina 5"/>
          <p:cNvSpPr>
            <a:spLocks noGrp="1"/>
          </p:cNvSpPr>
          <p:nvPr>
            <p:ph type="ftr" sz="quarter" idx="11"/>
          </p:nvPr>
        </p:nvSpPr>
        <p:spPr>
          <a:xfrm>
            <a:off x="827584" y="6237312"/>
            <a:ext cx="3352800" cy="365125"/>
          </a:xfrm>
        </p:spPr>
        <p:txBody>
          <a:bodyPr/>
          <a:lstStyle/>
          <a:p>
            <a:r>
              <a:rPr lang="it-IT" sz="1800" dirty="0" smtClean="0"/>
              <a:t>Maria Lucia Ciancio</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9</a:t>
            </a:fld>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1805</TotalTime>
  <Words>1387</Words>
  <Application>Microsoft Office PowerPoint</Application>
  <PresentationFormat>Presentazione su schermo (4:3)</PresentationFormat>
  <Paragraphs>197</Paragraphs>
  <Slides>27</Slides>
  <Notes>2</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Equinozio</vt:lpstr>
      <vt:lpstr>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lpstr>PROGETTO CLIL: Content and Language integrated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Maria Lucia Ciancio</cp:lastModifiedBy>
  <cp:revision>131</cp:revision>
  <dcterms:created xsi:type="dcterms:W3CDTF">2012-02-02T17:47:26Z</dcterms:created>
  <dcterms:modified xsi:type="dcterms:W3CDTF">2012-03-18T12:07:28Z</dcterms:modified>
</cp:coreProperties>
</file>