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63" r:id="rId4"/>
    <p:sldId id="264" r:id="rId5"/>
    <p:sldId id="265" r:id="rId6"/>
    <p:sldId id="266" r:id="rId7"/>
    <p:sldId id="267" r:id="rId8"/>
    <p:sldId id="268" r:id="rId9"/>
    <p:sldId id="269" r:id="rId10"/>
    <p:sldId id="270" r:id="rId11"/>
    <p:sldId id="274" r:id="rId12"/>
    <p:sldId id="271" r:id="rId13"/>
    <p:sldId id="272" r:id="rId14"/>
    <p:sldId id="275" r:id="rId15"/>
    <p:sldId id="276" r:id="rId16"/>
    <p:sldId id="287" r:id="rId17"/>
    <p:sldId id="288" r:id="rId18"/>
    <p:sldId id="277" r:id="rId19"/>
    <p:sldId id="278" r:id="rId20"/>
    <p:sldId id="283" r:id="rId21"/>
    <p:sldId id="281" r:id="rId22"/>
    <p:sldId id="282" r:id="rId23"/>
    <p:sldId id="262" r:id="rId24"/>
    <p:sldId id="257" r:id="rId25"/>
    <p:sldId id="258" r:id="rId26"/>
    <p:sldId id="259" r:id="rId27"/>
    <p:sldId id="260" r:id="rId28"/>
    <p:sldId id="286"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221"/>
    <a:srgbClr val="40746E"/>
    <a:srgbClr val="8D452F"/>
    <a:srgbClr val="F87F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7" y="-36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12/03/2012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6055F8-1D02-4417-9241-55C834FD9970}" type="datetimeFigureOut">
              <a:rPr lang="it-IT" smtClean="0"/>
              <a:pPr/>
              <a:t>12/03/2012</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lcgil.it/leggi-normative/documenti/decreti-ministeriali/decreto-ministeriale-139-del-4-aprile-2011-formazione-iniziale-docenti.fl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flcgil.it/leggi-normative/documenti/decreti-ministeriali/decreto-ministeriale-139-del-4-aprile-2011-formazione-iniziale-docenti.fl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548680"/>
            <a:ext cx="7772400" cy="2304256"/>
          </a:xfrm>
          <a:ln>
            <a:solidFill>
              <a:srgbClr val="FFC000"/>
            </a:solidFill>
          </a:ln>
        </p:spPr>
        <p:txBody>
          <a:bodyPr>
            <a:normAutofit fontScale="90000"/>
          </a:bodyPr>
          <a:lstStyle/>
          <a:p>
            <a:pPr algn="l"/>
            <a:r>
              <a:rPr lang="it-IT" sz="4000" dirty="0" smtClean="0"/>
              <a:t>CLIL: </a:t>
            </a:r>
            <a:r>
              <a:rPr lang="it-IT" sz="3200" dirty="0" err="1" smtClean="0"/>
              <a:t>Content</a:t>
            </a:r>
            <a:r>
              <a:rPr lang="it-IT" sz="3200" dirty="0" smtClean="0"/>
              <a:t> and </a:t>
            </a:r>
            <a:r>
              <a:rPr lang="it-IT" sz="3200" dirty="0" err="1" smtClean="0"/>
              <a:t>Language</a:t>
            </a:r>
            <a:r>
              <a:rPr lang="it-IT" sz="3200" dirty="0" smtClean="0"/>
              <a:t> </a:t>
            </a:r>
            <a:r>
              <a:rPr lang="it-IT" sz="3200" dirty="0" err="1" smtClean="0"/>
              <a:t>integrated</a:t>
            </a:r>
            <a:r>
              <a:rPr lang="it-IT" sz="3200" dirty="0" smtClean="0"/>
              <a:t> </a:t>
            </a:r>
            <a:r>
              <a:rPr lang="it-IT" sz="3200" dirty="0" err="1" smtClean="0"/>
              <a:t>Learning</a:t>
            </a:r>
            <a:r>
              <a:rPr lang="it-IT" sz="3200" dirty="0" smtClean="0"/>
              <a:t/>
            </a:r>
            <a:br>
              <a:rPr lang="it-IT" sz="3200" dirty="0" smtClean="0"/>
            </a:br>
            <a:r>
              <a:rPr lang="it-IT" sz="2800" dirty="0" smtClean="0">
                <a:solidFill>
                  <a:schemeClr val="accent1">
                    <a:lumMod val="75000"/>
                  </a:schemeClr>
                </a:solidFill>
                <a:latin typeface="Imprint MT Shadow" pitchFamily="82" charset="0"/>
              </a:rPr>
              <a:t>APPRENDIMENTO INTEGRATO </a:t>
            </a:r>
            <a:r>
              <a:rPr lang="it-IT" sz="2800" dirty="0" err="1" smtClean="0">
                <a:solidFill>
                  <a:schemeClr val="accent1">
                    <a:lumMod val="75000"/>
                  </a:schemeClr>
                </a:solidFill>
                <a:latin typeface="Imprint MT Shadow" pitchFamily="82" charset="0"/>
              </a:rPr>
              <a:t>DI</a:t>
            </a:r>
            <a:r>
              <a:rPr lang="it-IT" sz="2800" dirty="0" smtClean="0">
                <a:solidFill>
                  <a:schemeClr val="accent1">
                    <a:lumMod val="75000"/>
                  </a:schemeClr>
                </a:solidFill>
                <a:latin typeface="Imprint MT Shadow" pitchFamily="82" charset="0"/>
              </a:rPr>
              <a:t> LINGUA E CONTENUTO</a:t>
            </a:r>
            <a:r>
              <a:rPr lang="it-IT" sz="2800" dirty="0" smtClean="0">
                <a:solidFill>
                  <a:schemeClr val="accent3">
                    <a:lumMod val="40000"/>
                    <a:lumOff val="60000"/>
                  </a:schemeClr>
                </a:solidFill>
                <a:latin typeface="Imprint MT Shadow" pitchFamily="82" charset="0"/>
              </a:rPr>
              <a:t/>
            </a:r>
            <a:br>
              <a:rPr lang="it-IT" sz="2800" dirty="0" smtClean="0">
                <a:solidFill>
                  <a:schemeClr val="accent3">
                    <a:lumMod val="40000"/>
                    <a:lumOff val="60000"/>
                  </a:schemeClr>
                </a:solidFill>
                <a:latin typeface="Imprint MT Shadow" pitchFamily="82" charset="0"/>
              </a:rPr>
            </a:br>
            <a:endParaRPr lang="it-IT" sz="2800" dirty="0">
              <a:solidFill>
                <a:schemeClr val="accent1">
                  <a:lumMod val="75000"/>
                </a:schemeClr>
              </a:solidFill>
            </a:endParaRPr>
          </a:p>
        </p:txBody>
      </p:sp>
      <p:sp>
        <p:nvSpPr>
          <p:cNvPr id="3" name="Sottotitolo 2"/>
          <p:cNvSpPr>
            <a:spLocks noGrp="1"/>
          </p:cNvSpPr>
          <p:nvPr>
            <p:ph type="subTitle" idx="1"/>
          </p:nvPr>
        </p:nvSpPr>
        <p:spPr>
          <a:xfrm>
            <a:off x="722376" y="3685032"/>
            <a:ext cx="7772400" cy="1760192"/>
          </a:xfrm>
        </p:spPr>
        <p:txBody>
          <a:bodyPr>
            <a:normAutofit/>
          </a:bodyPr>
          <a:lstStyle/>
          <a:p>
            <a:pPr algn="l"/>
            <a:r>
              <a:rPr lang="it-IT" dirty="0" smtClean="0"/>
              <a:t>Storia del CLIL E RIFERIMENTI NORMATIVI</a:t>
            </a:r>
          </a:p>
          <a:p>
            <a:pPr algn="l"/>
            <a:endParaRPr lang="it-IT" dirty="0" smtClean="0"/>
          </a:p>
          <a:p>
            <a:pPr algn="l"/>
            <a:endParaRPr lang="it-IT" dirty="0" smtClean="0"/>
          </a:p>
          <a:p>
            <a:pPr algn="l"/>
            <a:r>
              <a:rPr lang="it-IT" b="1" dirty="0" smtClean="0"/>
              <a:t>A CURA DELLA </a:t>
            </a:r>
            <a:r>
              <a:rPr lang="it-IT" b="1" dirty="0" err="1" smtClean="0"/>
              <a:t>PROF.SSA</a:t>
            </a:r>
            <a:r>
              <a:rPr lang="it-IT" b="1" dirty="0" smtClean="0"/>
              <a:t> CIANCIO MARIA LUCIA</a:t>
            </a:r>
            <a:endParaRPr lang="it-IT"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92500"/>
          </a:bodyPr>
          <a:lstStyle/>
          <a:p>
            <a:pPr algn="just"/>
            <a:r>
              <a:rPr lang="it-IT" b="1" dirty="0" smtClean="0">
                <a:solidFill>
                  <a:schemeClr val="accent4">
                    <a:lumMod val="50000"/>
                  </a:schemeClr>
                </a:solidFill>
              </a:rPr>
              <a:t>Dalla legge sull’autonomia scolastica.</a:t>
            </a:r>
          </a:p>
          <a:p>
            <a:pPr algn="just">
              <a:buNone/>
            </a:pPr>
            <a:r>
              <a:rPr lang="it-IT" b="1" dirty="0" smtClean="0">
                <a:solidFill>
                  <a:schemeClr val="accent4">
                    <a:lumMod val="50000"/>
                  </a:schemeClr>
                </a:solidFill>
              </a:rPr>
              <a:t>  Il Decreto 3 settembre 2002, Art.4, Comma 3 recita: “Nell’ambito dell’autonomia didattica possono essere programmati, anche sulla base degli interessi manifestati dagli alunni, percorsi formativi che coinvolgono più discipline e attività nonché insegnamenti in lingua straniera in attuazione di intese e accordi internazionali”</a:t>
            </a:r>
            <a:endParaRPr lang="it-IT" b="1" dirty="0">
              <a:solidFill>
                <a:schemeClr val="accent4">
                  <a:lumMod val="50000"/>
                </a:schemeClr>
              </a:solidFill>
            </a:endParaRPr>
          </a:p>
        </p:txBody>
      </p:sp>
      <p:sp>
        <p:nvSpPr>
          <p:cNvPr id="4" name="Rettangolo 3"/>
          <p:cNvSpPr/>
          <p:nvPr/>
        </p:nvSpPr>
        <p:spPr>
          <a:xfrm>
            <a:off x="395536"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b="1" dirty="0" smtClean="0">
                <a:solidFill>
                  <a:schemeClr val="accent4">
                    <a:lumMod val="50000"/>
                  </a:schemeClr>
                </a:solidFill>
              </a:rPr>
              <a:t>Dal Progetto Ministeriale “Lingue 2000” e dal più recente decreto legge del 17/10/05, attuativo della legge 53/03, riguardante il varo del II ciclo della Scuola secondaria, che sancisce che nel 5° anno di tutti i licei l’insegnamento di una disciplina non linguistica è veicolato in lingua inglese (CLIL). Nel liceo linguistico inoltre il CLIL in inglese inizia dal 3° anno, cui si aggiunge il CLIL in lingua 2 a partire dal 4° anno. </a:t>
            </a:r>
            <a:endParaRPr lang="it-IT" b="1" dirty="0">
              <a:solidFill>
                <a:schemeClr val="accent4">
                  <a:lumMod val="50000"/>
                </a:schemeClr>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5013176"/>
            <a:ext cx="8183880" cy="1051560"/>
          </a:xfrm>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a:xfrm>
            <a:off x="502920" y="530352"/>
            <a:ext cx="8183880" cy="4338808"/>
          </a:xfrm>
        </p:spPr>
        <p:txBody>
          <a:bodyPr>
            <a:noAutofit/>
          </a:bodyPr>
          <a:lstStyle/>
          <a:p>
            <a:pPr algn="just"/>
            <a:r>
              <a:rPr lang="it-IT" sz="4000" b="1" dirty="0" smtClean="0">
                <a:solidFill>
                  <a:schemeClr val="accent4">
                    <a:lumMod val="50000"/>
                  </a:schemeClr>
                </a:solidFill>
              </a:rPr>
              <a:t>A tutt’oggi le esperienze in corso sono soprattutto in ambito scolastico, dove esistono numerosi casi di scuole collegate in reti per formare poli di formazione e ricerca permanente: </a:t>
            </a:r>
            <a:endParaRPr lang="it-IT" sz="4000" b="1" dirty="0">
              <a:solidFill>
                <a:schemeClr val="accent4">
                  <a:lumMod val="50000"/>
                </a:schemeClr>
              </a:solidFill>
            </a:endParaRPr>
          </a:p>
        </p:txBody>
      </p:sp>
      <p:sp>
        <p:nvSpPr>
          <p:cNvPr id="4" name="Rettangolo 3"/>
          <p:cNvSpPr/>
          <p:nvPr/>
        </p:nvSpPr>
        <p:spPr>
          <a:xfrm>
            <a:off x="395536" y="5949280"/>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a:xfrm>
            <a:off x="467544" y="476672"/>
            <a:ext cx="8183880" cy="4187952"/>
          </a:xfrm>
        </p:spPr>
        <p:txBody>
          <a:bodyPr>
            <a:normAutofit fontScale="92500" lnSpcReduction="20000"/>
          </a:bodyPr>
          <a:lstStyle/>
          <a:p>
            <a:pPr algn="just"/>
            <a:r>
              <a:rPr lang="it-IT" dirty="0" smtClean="0"/>
              <a:t> </a:t>
            </a:r>
            <a:r>
              <a:rPr lang="it-IT" b="1" dirty="0" smtClean="0">
                <a:solidFill>
                  <a:schemeClr val="accent4">
                    <a:lumMod val="50000"/>
                  </a:schemeClr>
                </a:solidFill>
              </a:rPr>
              <a:t>In Lombardia (progetto ALI (</a:t>
            </a:r>
            <a:r>
              <a:rPr lang="it-IT" sz="1900" b="1" dirty="0" smtClean="0">
                <a:solidFill>
                  <a:schemeClr val="accent4">
                    <a:lumMod val="50000"/>
                  </a:schemeClr>
                </a:solidFill>
              </a:rPr>
              <a:t>Apprendimento Linguistico Integrato</a:t>
            </a:r>
            <a:r>
              <a:rPr lang="it-IT" b="1" dirty="0" smtClean="0">
                <a:solidFill>
                  <a:schemeClr val="accent4">
                    <a:lumMod val="50000"/>
                  </a:schemeClr>
                </a:solidFill>
              </a:rPr>
              <a:t>)-CLIL: 1999),in Friuli Venezia Giulia (</a:t>
            </a:r>
            <a:r>
              <a:rPr lang="it-IT" b="1" dirty="0" err="1" smtClean="0">
                <a:solidFill>
                  <a:schemeClr val="accent4">
                    <a:lumMod val="50000"/>
                  </a:schemeClr>
                </a:solidFill>
              </a:rPr>
              <a:t>Rete-CLIL</a:t>
            </a:r>
            <a:r>
              <a:rPr lang="it-IT" b="1" dirty="0" smtClean="0">
                <a:solidFill>
                  <a:schemeClr val="accent4">
                    <a:lumMod val="50000"/>
                  </a:schemeClr>
                </a:solidFill>
              </a:rPr>
              <a:t>: 2000), in Veneto con l' Università di Venezia (“Apprendo in Lingua 2”: 2002), in Piemonte(“Lingua, cultura e scienze: apprendimento integrato di lingua e contenuti scientifici”: 2002), in Trentino Alto Adige con l'IPRASE( </a:t>
            </a:r>
            <a:r>
              <a:rPr lang="it-IT" sz="1700" b="1" dirty="0" smtClean="0">
                <a:solidFill>
                  <a:schemeClr val="accent4">
                    <a:lumMod val="50000"/>
                  </a:schemeClr>
                </a:solidFill>
              </a:rPr>
              <a:t>Istituto Provinciale per la Ricerca e la Sperimentazione Educativa</a:t>
            </a:r>
            <a:r>
              <a:rPr lang="it-IT" sz="3000" b="1" dirty="0" smtClean="0">
                <a:solidFill>
                  <a:schemeClr val="accent4">
                    <a:lumMod val="50000"/>
                  </a:schemeClr>
                </a:solidFill>
              </a:rPr>
              <a:t>) e </a:t>
            </a:r>
            <a:r>
              <a:rPr lang="it-IT" b="1" dirty="0" smtClean="0">
                <a:solidFill>
                  <a:schemeClr val="accent4">
                    <a:lumMod val="50000"/>
                  </a:schemeClr>
                </a:solidFill>
              </a:rPr>
              <a:t>le università di Trento e Venezia (“</a:t>
            </a:r>
            <a:r>
              <a:rPr lang="it-IT" b="1" dirty="0" err="1" smtClean="0">
                <a:solidFill>
                  <a:schemeClr val="accent4">
                    <a:lumMod val="50000"/>
                  </a:schemeClr>
                </a:solidFill>
              </a:rPr>
              <a:t>LI.VE-</a:t>
            </a:r>
            <a:r>
              <a:rPr lang="it-IT" b="1" dirty="0" smtClean="0">
                <a:solidFill>
                  <a:schemeClr val="accent4">
                    <a:lumMod val="50000"/>
                  </a:schemeClr>
                </a:solidFill>
              </a:rPr>
              <a:t> Lingue veicolari: 2002) e in Emilia Romagna. </a:t>
            </a:r>
            <a:endParaRPr lang="it-IT" b="1" dirty="0">
              <a:solidFill>
                <a:schemeClr val="accent4">
                  <a:lumMod val="50000"/>
                </a:schemeClr>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b="1" dirty="0" smtClean="0">
                <a:solidFill>
                  <a:schemeClr val="accent4">
                    <a:lumMod val="50000"/>
                  </a:schemeClr>
                </a:solidFill>
              </a:rPr>
              <a:t>Gli istituti universitari coinvolti collaborano a questi progetti fornendo soprattutto una guida scientifica (</a:t>
            </a:r>
            <a:r>
              <a:rPr lang="it-IT" b="1" dirty="0" err="1" smtClean="0">
                <a:solidFill>
                  <a:schemeClr val="accent4">
                    <a:lumMod val="50000"/>
                  </a:schemeClr>
                </a:solidFill>
              </a:rPr>
              <a:t>Coonan</a:t>
            </a:r>
            <a:r>
              <a:rPr lang="it-IT" b="1" dirty="0" smtClean="0">
                <a:solidFill>
                  <a:schemeClr val="accent4">
                    <a:lumMod val="50000"/>
                  </a:schemeClr>
                </a:solidFill>
              </a:rPr>
              <a:t>: 2002, </a:t>
            </a:r>
            <a:r>
              <a:rPr lang="it-IT" b="1" dirty="0" err="1" smtClean="0">
                <a:solidFill>
                  <a:schemeClr val="accent4">
                    <a:lumMod val="50000"/>
                  </a:schemeClr>
                </a:solidFill>
              </a:rPr>
              <a:t>Langè</a:t>
            </a:r>
            <a:r>
              <a:rPr lang="it-IT" b="1" dirty="0" smtClean="0">
                <a:solidFill>
                  <a:schemeClr val="accent4">
                    <a:lumMod val="50000"/>
                  </a:schemeClr>
                </a:solidFill>
              </a:rPr>
              <a:t>: 2001,2002, </a:t>
            </a:r>
            <a:r>
              <a:rPr lang="it-IT" b="1" dirty="0" err="1" smtClean="0">
                <a:solidFill>
                  <a:schemeClr val="accent4">
                    <a:lumMod val="50000"/>
                  </a:schemeClr>
                </a:solidFill>
              </a:rPr>
              <a:t>Serragiotto</a:t>
            </a:r>
            <a:r>
              <a:rPr lang="it-IT" b="1" dirty="0" smtClean="0">
                <a:solidFill>
                  <a:schemeClr val="accent4">
                    <a:lumMod val="50000"/>
                  </a:schemeClr>
                </a:solidFill>
              </a:rPr>
              <a:t>:2003), e formando docenti CLIL, come nel caso del Laboratorio CLIL dell’Ateneo di Venezia e del Corso di perfezionamento </a:t>
            </a:r>
            <a:r>
              <a:rPr lang="it-IT" b="1" dirty="0" err="1" smtClean="0">
                <a:solidFill>
                  <a:schemeClr val="accent4">
                    <a:lumMod val="50000"/>
                  </a:schemeClr>
                </a:solidFill>
              </a:rPr>
              <a:t>post-lauream</a:t>
            </a:r>
            <a:r>
              <a:rPr lang="it-IT" b="1" dirty="0" smtClean="0">
                <a:solidFill>
                  <a:schemeClr val="accent4">
                    <a:lumMod val="50000"/>
                  </a:schemeClr>
                </a:solidFill>
              </a:rPr>
              <a:t> in </a:t>
            </a:r>
            <a:r>
              <a:rPr lang="it-IT" b="1" i="1" dirty="0" smtClean="0">
                <a:solidFill>
                  <a:schemeClr val="accent4">
                    <a:lumMod val="50000"/>
                  </a:schemeClr>
                </a:solidFill>
              </a:rPr>
              <a:t>Didattica delle lingue moderne. Percorsi di apprendimento in lingua inglese:CLIL</a:t>
            </a:r>
            <a:r>
              <a:rPr lang="it-IT" b="1" dirty="0" smtClean="0">
                <a:solidFill>
                  <a:schemeClr val="accent4">
                    <a:lumMod val="50000"/>
                  </a:schemeClr>
                </a:solidFill>
              </a:rPr>
              <a:t>, dell'Università "Carlo Bo" di Urbino. Mentre più rari sono i casi di applicazione sistematica del metodo CLIL alla didattica universitaria.</a:t>
            </a:r>
            <a:r>
              <a:rPr lang="it-IT" dirty="0" smtClean="0">
                <a:solidFill>
                  <a:schemeClr val="accent4">
                    <a:lumMod val="50000"/>
                  </a:schemeClr>
                </a:solidFill>
              </a:rPr>
              <a:t> </a:t>
            </a:r>
            <a:endParaRPr lang="it-IT" dirty="0">
              <a:solidFill>
                <a:schemeClr val="accent4">
                  <a:lumMod val="50000"/>
                </a:schemeClr>
              </a:solidFill>
            </a:endParaRPr>
          </a:p>
        </p:txBody>
      </p:sp>
      <p:sp>
        <p:nvSpPr>
          <p:cNvPr id="4" name="Rettangolo 3"/>
          <p:cNvSpPr/>
          <p:nvPr/>
        </p:nvSpPr>
        <p:spPr>
          <a:xfrm>
            <a:off x="395536"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62500" lnSpcReduction="20000"/>
          </a:bodyPr>
          <a:lstStyle/>
          <a:p>
            <a:pPr algn="just"/>
            <a:r>
              <a:rPr lang="it-IT" b="1" dirty="0" smtClean="0">
                <a:solidFill>
                  <a:srgbClr val="274221"/>
                </a:solidFill>
              </a:rPr>
              <a:t>La Riforma Gelmini prevede per i licei linguistici, a partire dall'anno scolastico 2012/13 e cioè  dal primo anno del secondo biennio l’insegnamento in lingua straniera di una disciplina non linguistica(CLIL), compresa nell’area delle attività e degli insegnamenti obbligatori per tutti gli studenti o nell’area degli insegnamenti attivabili dalle istituzioni scolastiche nei limiti del contingente di organico ad esse assegnato, tenuto conto delle richieste degli studenti e delle loro famiglie. Dal secondo anno del secondo biennio è previsto inoltre l’insegnamento, in una diversa lingua straniera, di una disciplina non linguistica(CLIL), compresa nell’area delle attività e degli insegnamenti obbligatori per tutti gli studenti o nell’area degli insegnamenti attivabili dalle istituzioni scolastiche nei limiti del contingente di organico ad esse assegnato, tenuto conto delle richieste degli studenti e delle loro famiglie. </a:t>
            </a:r>
            <a:endParaRPr lang="it-IT" b="1" dirty="0">
              <a:solidFill>
                <a:srgbClr val="274221"/>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1" dirty="0" smtClean="0">
                <a:solidFill>
                  <a:srgbClr val="274221"/>
                </a:solidFill>
              </a:rPr>
              <a:t>Per tutti i Licei e gli Istituti Tecnici, a partire dall'anno scolastico 2014/15 e cioè  all’ultimo anno é previsto l’insegnamento in lingua straniera di una disciplina non linguistica(CLIL), compresa nell’area delle attività e degli insegnamenti obbligatori per tutti gli studenti o nell’area degli insegnamenti attivabili dalle istituzioni scolastiche nei limiti del contingente di organico ad esse assegnato, tenuto conto delle richieste degli studenti e delle loro </a:t>
            </a:r>
            <a:r>
              <a:rPr lang="it-IT" b="1" smtClean="0">
                <a:solidFill>
                  <a:srgbClr val="274221"/>
                </a:solidFill>
              </a:rPr>
              <a:t>famiglie.</a:t>
            </a:r>
            <a:endParaRPr lang="it-IT" b="1" dirty="0" smtClean="0">
              <a:solidFill>
                <a:srgbClr val="274221"/>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a:bodyPr>
          <a:lstStyle/>
          <a:p>
            <a:pPr algn="just"/>
            <a:r>
              <a:rPr lang="it-IT" b="1" dirty="0" smtClean="0">
                <a:solidFill>
                  <a:srgbClr val="274221"/>
                </a:solidFill>
              </a:rPr>
              <a:t>DA QUANTO RISULTA FINO AD OGGI, OGNI SCUOLA PUÒ DECIDERE AUTONOMAMENTE QUALE MATERIA INSEGNARE SECONDO IL METODO CLIL E ANCHE COME ARTICOLARE LA SUDDIVISIONE DELLE ORE TRA INSEGNAMENTO CLIL E INSEGNAMENTO IN LINGUA MATERNA.</a:t>
            </a:r>
            <a:endParaRPr lang="it-IT" b="1" dirty="0">
              <a:solidFill>
                <a:srgbClr val="274221"/>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lstStyle/>
          <a:p>
            <a:pPr algn="just"/>
            <a:r>
              <a:rPr lang="it-IT" b="1" dirty="0" smtClean="0">
                <a:solidFill>
                  <a:schemeClr val="accent4">
                    <a:lumMod val="50000"/>
                  </a:schemeClr>
                </a:solidFill>
              </a:rPr>
              <a:t>Secondo il Regolamento alla Riforma della scuola secondaria superiore (art. 14 approvato il 10/9/2010, ai sensi dell'art. 2, comma 416 della legge 23 dicembre 2007, n. 244), la formazione iniziale degli insegnanti CLIL sarà affidata all'università mediante corsi di perfezionamento.</a:t>
            </a:r>
            <a:r>
              <a:rPr lang="it-IT" dirty="0" smtClean="0">
                <a:solidFill>
                  <a:schemeClr val="accent4">
                    <a:lumMod val="50000"/>
                  </a:schemeClr>
                </a:solidFill>
              </a:rPr>
              <a:t> </a:t>
            </a:r>
            <a:endParaRPr lang="it-IT" dirty="0">
              <a:solidFill>
                <a:schemeClr val="accent4">
                  <a:lumMod val="50000"/>
                </a:schemeClr>
              </a:solidFill>
            </a:endParaRPr>
          </a:p>
        </p:txBody>
      </p:sp>
      <p:sp>
        <p:nvSpPr>
          <p:cNvPr id="4" name="Rettangolo 3"/>
          <p:cNvSpPr/>
          <p:nvPr/>
        </p:nvSpPr>
        <p:spPr>
          <a:xfrm>
            <a:off x="395536"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lnSpcReduction="10000"/>
          </a:bodyPr>
          <a:lstStyle/>
          <a:p>
            <a:pPr algn="just"/>
            <a:r>
              <a:rPr lang="it-IT" b="1" dirty="0" smtClean="0">
                <a:solidFill>
                  <a:schemeClr val="accent4">
                    <a:lumMod val="50000"/>
                  </a:schemeClr>
                </a:solidFill>
              </a:rPr>
              <a:t>Con il Decreto ministeriale 30 settembre 2011 (pubblicato nella G.U. 299 del 24 dicembre 2011), il </a:t>
            </a:r>
            <a:r>
              <a:rPr lang="it-IT" b="1" dirty="0" err="1" smtClean="0">
                <a:solidFill>
                  <a:schemeClr val="accent4">
                    <a:lumMod val="50000"/>
                  </a:schemeClr>
                </a:solidFill>
              </a:rPr>
              <a:t>Miur</a:t>
            </a:r>
            <a:r>
              <a:rPr lang="it-IT" b="1" dirty="0" smtClean="0">
                <a:solidFill>
                  <a:schemeClr val="accent4">
                    <a:lumMod val="50000"/>
                  </a:schemeClr>
                </a:solidFill>
              </a:rPr>
              <a:t> ha definito le caratteristiche e modalità di attuazione del percorso universitario finalizzato alla certificazione delle competenze relative all’insegnamento in lingua straniera di una disciplina non linguistica (CLIL).</a:t>
            </a:r>
            <a:endParaRPr lang="it-IT" dirty="0" smtClean="0">
              <a:solidFill>
                <a:schemeClr val="accent4">
                  <a:lumMod val="50000"/>
                </a:schemeClr>
              </a:solidFill>
            </a:endParaRPr>
          </a:p>
          <a:p>
            <a:endParaRPr lang="it-IT" dirty="0"/>
          </a:p>
        </p:txBody>
      </p:sp>
      <p:sp>
        <p:nvSpPr>
          <p:cNvPr id="4" name="Rettangolo 3"/>
          <p:cNvSpPr/>
          <p:nvPr/>
        </p:nvSpPr>
        <p:spPr>
          <a:xfrm>
            <a:off x="395536" y="6093296"/>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lnSpcReduction="10000"/>
          </a:bodyPr>
          <a:lstStyle/>
          <a:p>
            <a:pPr algn="just"/>
            <a:r>
              <a:rPr lang="it-IT" b="1" dirty="0" smtClean="0">
                <a:solidFill>
                  <a:schemeClr val="accent4">
                    <a:lumMod val="50000"/>
                  </a:schemeClr>
                </a:solidFill>
              </a:rPr>
              <a:t>L’approccio CLIL in Europa e in Italia si sviluppa a partire dal periodo precedente a Maastricht con l’introduzione di interventi legislativi calati dall’alto (top-down) con cui, soprattutto in regioni a statuto speciale, si facilita l’uso di più lingue contemporaneamente. </a:t>
            </a:r>
          </a:p>
          <a:p>
            <a:pPr algn="just">
              <a:buNone/>
            </a:pPr>
            <a:r>
              <a:rPr lang="it-IT" b="1" dirty="0" smtClean="0">
                <a:solidFill>
                  <a:schemeClr val="accent4">
                    <a:lumMod val="50000"/>
                  </a:schemeClr>
                </a:solidFill>
              </a:rPr>
              <a:t>(plurilinguismo scolastico, </a:t>
            </a:r>
            <a:r>
              <a:rPr lang="it-IT" b="1" dirty="0" err="1" smtClean="0">
                <a:solidFill>
                  <a:schemeClr val="accent4">
                    <a:lumMod val="50000"/>
                  </a:schemeClr>
                </a:solidFill>
              </a:rPr>
              <a:t>Genesee</a:t>
            </a:r>
            <a:r>
              <a:rPr lang="it-IT" b="1" dirty="0" smtClean="0">
                <a:solidFill>
                  <a:schemeClr val="accent4">
                    <a:lumMod val="50000"/>
                  </a:schemeClr>
                </a:solidFill>
              </a:rPr>
              <a:t>:1987).</a:t>
            </a:r>
          </a:p>
          <a:p>
            <a:endParaRPr lang="it-IT" b="1" dirty="0"/>
          </a:p>
        </p:txBody>
      </p:sp>
      <p:sp>
        <p:nvSpPr>
          <p:cNvPr id="4" name="CasellaDiTesto 3"/>
          <p:cNvSpPr txBox="1"/>
          <p:nvPr/>
        </p:nvSpPr>
        <p:spPr>
          <a:xfrm>
            <a:off x="683568" y="5949280"/>
            <a:ext cx="2808312" cy="369332"/>
          </a:xfrm>
          <a:prstGeom prst="rect">
            <a:avLst/>
          </a:prstGeom>
          <a:noFill/>
        </p:spPr>
        <p:txBody>
          <a:bodyPr wrap="square" rtlCol="0">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b="1" dirty="0" smtClean="0">
                <a:solidFill>
                  <a:schemeClr val="accent4">
                    <a:lumMod val="50000"/>
                  </a:schemeClr>
                </a:solidFill>
              </a:rPr>
              <a:t>I contenuti</a:t>
            </a:r>
          </a:p>
          <a:p>
            <a:pPr algn="just"/>
            <a:r>
              <a:rPr lang="it-IT" dirty="0" smtClean="0">
                <a:solidFill>
                  <a:schemeClr val="accent4">
                    <a:lumMod val="50000"/>
                  </a:schemeClr>
                </a:solidFill>
              </a:rPr>
              <a:t>I corsi possono svolgersi </a:t>
            </a:r>
            <a:r>
              <a:rPr lang="it-IT" b="1" dirty="0" smtClean="0">
                <a:solidFill>
                  <a:schemeClr val="accent4">
                    <a:lumMod val="50000"/>
                  </a:schemeClr>
                </a:solidFill>
              </a:rPr>
              <a:t>solo presso le</a:t>
            </a:r>
            <a:r>
              <a:rPr lang="it-IT" dirty="0" smtClean="0">
                <a:solidFill>
                  <a:schemeClr val="accent4">
                    <a:lumMod val="50000"/>
                  </a:schemeClr>
                </a:solidFill>
              </a:rPr>
              <a:t> </a:t>
            </a:r>
            <a:r>
              <a:rPr lang="it-IT" b="1" dirty="0" smtClean="0">
                <a:solidFill>
                  <a:schemeClr val="accent4">
                    <a:lumMod val="50000"/>
                  </a:schemeClr>
                </a:solidFill>
              </a:rPr>
              <a:t>Università</a:t>
            </a:r>
            <a:r>
              <a:rPr lang="it-IT" dirty="0" smtClean="0">
                <a:solidFill>
                  <a:schemeClr val="accent4">
                    <a:lumMod val="50000"/>
                  </a:schemeClr>
                </a:solidFill>
              </a:rPr>
              <a:t>, anche se è stata inserita, su richiesta del CNPI( Consiglio Nazionale della Pubblica Istruzione, la previsione di una convenzione con le Istituzioni AFAM (Alta Formazione Artistica, Musicale e Coreutica), nel caso di insegnamenti afferenti a tale settore formativo.</a:t>
            </a:r>
          </a:p>
          <a:p>
            <a:pPr algn="just"/>
            <a:r>
              <a:rPr lang="it-IT" dirty="0" smtClean="0">
                <a:solidFill>
                  <a:schemeClr val="accent4">
                    <a:lumMod val="50000"/>
                  </a:schemeClr>
                </a:solidFill>
              </a:rPr>
              <a:t>La loro </a:t>
            </a:r>
            <a:r>
              <a:rPr lang="it-IT" b="1" dirty="0" smtClean="0">
                <a:solidFill>
                  <a:schemeClr val="accent4">
                    <a:lumMod val="50000"/>
                  </a:schemeClr>
                </a:solidFill>
              </a:rPr>
              <a:t>attivazione</a:t>
            </a:r>
            <a:r>
              <a:rPr lang="it-IT" dirty="0" smtClean="0">
                <a:solidFill>
                  <a:schemeClr val="accent4">
                    <a:lumMod val="50000"/>
                  </a:schemeClr>
                </a:solidFill>
              </a:rPr>
              <a:t> è subordinata a specifica </a:t>
            </a:r>
            <a:r>
              <a:rPr lang="it-IT" b="1" dirty="0" smtClean="0">
                <a:solidFill>
                  <a:schemeClr val="accent4">
                    <a:lumMod val="50000"/>
                  </a:schemeClr>
                </a:solidFill>
              </a:rPr>
              <a:t>autorizzazione</a:t>
            </a:r>
            <a:r>
              <a:rPr lang="it-IT" dirty="0" smtClean="0">
                <a:solidFill>
                  <a:schemeClr val="accent4">
                    <a:lumMod val="50000"/>
                  </a:schemeClr>
                </a:solidFill>
              </a:rPr>
              <a:t> del Ministero dell’Istruzione, Università e Ricerca in </a:t>
            </a:r>
            <a:r>
              <a:rPr lang="it-IT" b="1" dirty="0" smtClean="0">
                <a:solidFill>
                  <a:schemeClr val="accent4">
                    <a:lumMod val="50000"/>
                  </a:schemeClr>
                </a:solidFill>
              </a:rPr>
              <a:t>presenza</a:t>
            </a:r>
            <a:r>
              <a:rPr lang="it-IT" dirty="0" smtClean="0">
                <a:solidFill>
                  <a:schemeClr val="accent4">
                    <a:lumMod val="50000"/>
                  </a:schemeClr>
                </a:solidFill>
              </a:rPr>
              <a:t> di specifici </a:t>
            </a:r>
            <a:r>
              <a:rPr lang="it-IT" b="1" dirty="0" smtClean="0">
                <a:solidFill>
                  <a:schemeClr val="accent4">
                    <a:lumMod val="50000"/>
                  </a:schemeClr>
                </a:solidFill>
              </a:rPr>
              <a:t>requisiti</a:t>
            </a:r>
            <a:r>
              <a:rPr lang="it-IT" dirty="0" smtClean="0">
                <a:solidFill>
                  <a:schemeClr val="accent4">
                    <a:lumMod val="50000"/>
                  </a:schemeClr>
                </a:solidFill>
              </a:rPr>
              <a:t>, transitoriamente, definiti dal medesimo decreto (art. 3 comma 3) e, a regime, proposti dall’Agenzia nazionale di valutazione del sistema universitario (ANVUR), sulla base dell’esperienza dei corsi nel frattempo attivati. </a:t>
            </a:r>
            <a:r>
              <a:rPr lang="it-IT" b="1" dirty="0" smtClean="0">
                <a:solidFill>
                  <a:schemeClr val="accent4">
                    <a:lumMod val="50000"/>
                  </a:schemeClr>
                </a:solidFill>
              </a:rPr>
              <a:t>La procedura per il superamento della fase transitoria è la seguente:</a:t>
            </a:r>
            <a:endParaRPr lang="it-IT" dirty="0" smtClean="0">
              <a:solidFill>
                <a:schemeClr val="accent4">
                  <a:lumMod val="50000"/>
                </a:schemeClr>
              </a:solidFill>
            </a:endParaRPr>
          </a:p>
          <a:p>
            <a:pPr algn="just"/>
            <a:endParaRPr lang="it-IT" dirty="0">
              <a:solidFill>
                <a:schemeClr val="accent4">
                  <a:lumMod val="50000"/>
                </a:schemeClr>
              </a:solidFill>
            </a:endParaRPr>
          </a:p>
        </p:txBody>
      </p:sp>
      <p:sp>
        <p:nvSpPr>
          <p:cNvPr id="4" name="Rettangolo 3"/>
          <p:cNvSpPr/>
          <p:nvPr/>
        </p:nvSpPr>
        <p:spPr>
          <a:xfrm>
            <a:off x="467544" y="6093296"/>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b="1" dirty="0" smtClean="0">
                <a:solidFill>
                  <a:schemeClr val="accent4">
                    <a:lumMod val="50000"/>
                  </a:schemeClr>
                </a:solidFill>
              </a:rPr>
              <a:t>Entro 12 mesi dalla costituzione dei propri organi, l’ANVUR (</a:t>
            </a:r>
            <a:r>
              <a:rPr lang="it-IT" dirty="0" smtClean="0">
                <a:solidFill>
                  <a:schemeClr val="accent4">
                    <a:lumMod val="50000"/>
                  </a:schemeClr>
                </a:solidFill>
              </a:rPr>
              <a:t>Agenzia di Valutazione del Sistema Universitario e della Ricerca) </a:t>
            </a:r>
            <a:r>
              <a:rPr lang="it-IT" b="1" dirty="0" smtClean="0">
                <a:solidFill>
                  <a:schemeClr val="accent4">
                    <a:lumMod val="50000"/>
                  </a:schemeClr>
                </a:solidFill>
              </a:rPr>
              <a:t>propone al Ministro quali siano i requisiti per l’attivazione dei corsi CLIL nonché le metodologie di valutazione dei corsi stessi (art. 3 comma 4)</a:t>
            </a:r>
            <a:endParaRPr lang="it-IT" dirty="0" smtClean="0">
              <a:solidFill>
                <a:schemeClr val="accent4">
                  <a:lumMod val="50000"/>
                </a:schemeClr>
              </a:solidFill>
            </a:endParaRPr>
          </a:p>
          <a:p>
            <a:pPr algn="just"/>
            <a:r>
              <a:rPr lang="it-IT" b="1" dirty="0" smtClean="0">
                <a:solidFill>
                  <a:schemeClr val="accent4">
                    <a:lumMod val="50000"/>
                  </a:schemeClr>
                </a:solidFill>
              </a:rPr>
              <a:t>sulla base delle proposte dell’ANVUR, il Ministro emana un apposito decreto ministeriale (art. 3 comma 4)</a:t>
            </a:r>
            <a:endParaRPr lang="it-IT" dirty="0" smtClean="0">
              <a:solidFill>
                <a:schemeClr val="accent4">
                  <a:lumMod val="50000"/>
                </a:schemeClr>
              </a:solidFill>
            </a:endParaRPr>
          </a:p>
          <a:p>
            <a:pPr algn="just"/>
            <a:r>
              <a:rPr lang="it-IT" b="1" dirty="0" smtClean="0">
                <a:solidFill>
                  <a:schemeClr val="accent4">
                    <a:lumMod val="50000"/>
                  </a:schemeClr>
                </a:solidFill>
              </a:rPr>
              <a:t>entro 24 mesi dall’emanazione del predetto decreto ministeriale le università devono adeguarsi ai requisiti ivi previsti pena la soppressione e conseguente disattivazione dei corsi (art. 3 comma 2 del </a:t>
            </a:r>
            <a:r>
              <a:rPr lang="it-IT" b="1" u="sng" dirty="0" smtClean="0">
                <a:solidFill>
                  <a:schemeClr val="accent4">
                    <a:lumMod val="50000"/>
                  </a:schemeClr>
                </a:solidFill>
                <a:hlinkClick r:id="rId2"/>
              </a:rPr>
              <a:t>DM 139/11</a:t>
            </a:r>
            <a:r>
              <a:rPr lang="it-IT" b="1" dirty="0" smtClean="0">
                <a:solidFill>
                  <a:schemeClr val="accent4">
                    <a:lumMod val="50000"/>
                  </a:schemeClr>
                </a:solidFill>
              </a:rPr>
              <a:t>)</a:t>
            </a:r>
            <a:endParaRPr lang="it-IT" dirty="0" smtClean="0">
              <a:solidFill>
                <a:schemeClr val="accent4">
                  <a:lumMod val="50000"/>
                </a:schemeClr>
              </a:solidFill>
            </a:endParaRPr>
          </a:p>
          <a:p>
            <a:pPr algn="just"/>
            <a:endParaRPr lang="it-IT" dirty="0">
              <a:solidFill>
                <a:schemeClr val="accent4">
                  <a:lumMod val="50000"/>
                </a:schemeClr>
              </a:solidFill>
            </a:endParaRPr>
          </a:p>
        </p:txBody>
      </p:sp>
      <p:sp>
        <p:nvSpPr>
          <p:cNvPr id="4" name="Rettangolo 3"/>
          <p:cNvSpPr/>
          <p:nvPr/>
        </p:nvSpPr>
        <p:spPr>
          <a:xfrm>
            <a:off x="467544" y="6093296"/>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70000" lnSpcReduction="20000"/>
          </a:bodyPr>
          <a:lstStyle/>
          <a:p>
            <a:pPr algn="just"/>
            <a:r>
              <a:rPr lang="it-IT" dirty="0" smtClean="0">
                <a:solidFill>
                  <a:schemeClr val="accent4">
                    <a:lumMod val="50000"/>
                  </a:schemeClr>
                </a:solidFill>
              </a:rPr>
              <a:t>E’ opportuno ricordare che, al momento, tutti i corsi relativi alla formazione iniziale dei docenti </a:t>
            </a:r>
            <a:r>
              <a:rPr lang="it-IT" b="1" dirty="0" smtClean="0">
                <a:solidFill>
                  <a:schemeClr val="accent4">
                    <a:lumMod val="50000"/>
                  </a:schemeClr>
                </a:solidFill>
              </a:rPr>
              <a:t>non possono essere istituiti con modalità a distanza</a:t>
            </a:r>
            <a:r>
              <a:rPr lang="it-IT" dirty="0" smtClean="0">
                <a:solidFill>
                  <a:schemeClr val="accent4">
                    <a:lumMod val="50000"/>
                  </a:schemeClr>
                </a:solidFill>
              </a:rPr>
              <a:t> (art. 1 comma 2 del </a:t>
            </a:r>
            <a:r>
              <a:rPr lang="it-IT" u="sng" dirty="0" smtClean="0">
                <a:solidFill>
                  <a:schemeClr val="accent4">
                    <a:lumMod val="50000"/>
                  </a:schemeClr>
                </a:solidFill>
                <a:hlinkClick r:id="rId2"/>
              </a:rPr>
              <a:t>DM 139/11</a:t>
            </a:r>
            <a:r>
              <a:rPr lang="it-IT" dirty="0" smtClean="0">
                <a:solidFill>
                  <a:schemeClr val="accent4">
                    <a:lumMod val="50000"/>
                  </a:schemeClr>
                </a:solidFill>
              </a:rPr>
              <a:t>)</a:t>
            </a:r>
          </a:p>
          <a:p>
            <a:pPr algn="just"/>
            <a:r>
              <a:rPr lang="it-IT" dirty="0" smtClean="0">
                <a:solidFill>
                  <a:schemeClr val="accent4">
                    <a:lumMod val="50000"/>
                  </a:schemeClr>
                </a:solidFill>
              </a:rPr>
              <a:t>L’accesso è riservato a </a:t>
            </a:r>
            <a:r>
              <a:rPr lang="it-IT" b="1" dirty="0" smtClean="0">
                <a:solidFill>
                  <a:schemeClr val="accent4">
                    <a:lumMod val="50000"/>
                  </a:schemeClr>
                </a:solidFill>
              </a:rPr>
              <a:t>docenti abilitati</a:t>
            </a:r>
            <a:r>
              <a:rPr lang="it-IT" dirty="0" smtClean="0">
                <a:solidFill>
                  <a:schemeClr val="accent4">
                    <a:lumMod val="50000"/>
                  </a:schemeClr>
                </a:solidFill>
              </a:rPr>
              <a:t> in una disciplina non linguistica, che possiedano una certificazione almeno di </a:t>
            </a:r>
            <a:r>
              <a:rPr lang="it-IT" b="1" dirty="0" smtClean="0">
                <a:solidFill>
                  <a:schemeClr val="accent4">
                    <a:lumMod val="50000"/>
                  </a:schemeClr>
                </a:solidFill>
              </a:rPr>
              <a:t>livello C1</a:t>
            </a:r>
            <a:r>
              <a:rPr lang="it-IT" dirty="0" smtClean="0">
                <a:solidFill>
                  <a:schemeClr val="accent4">
                    <a:lumMod val="50000"/>
                  </a:schemeClr>
                </a:solidFill>
              </a:rPr>
              <a:t> del quadro comune europeo (QCER) in una lingua comunitaria.</a:t>
            </a:r>
          </a:p>
          <a:p>
            <a:pPr algn="just"/>
            <a:r>
              <a:rPr lang="it-IT" dirty="0" smtClean="0">
                <a:solidFill>
                  <a:schemeClr val="accent4">
                    <a:lumMod val="50000"/>
                  </a:schemeClr>
                </a:solidFill>
              </a:rPr>
              <a:t>La definizione del contingente, delle prove di selezione e dei criteri di individuazione dei docenti e dei Tutor sono demandati alle singole Università, malgrado la richiesta del CNPI di definire criteri e contingenti a livello nazionale “</a:t>
            </a:r>
            <a:r>
              <a:rPr lang="it-IT" b="1" i="1" dirty="0" smtClean="0">
                <a:solidFill>
                  <a:schemeClr val="accent4">
                    <a:lumMod val="50000"/>
                  </a:schemeClr>
                </a:solidFill>
              </a:rPr>
              <a:t>per evitare la proliferazione di iniziative prive di qualità e dipendenti dalle sole leggi del mercato</a:t>
            </a:r>
            <a:r>
              <a:rPr lang="it-IT" dirty="0" smtClean="0">
                <a:solidFill>
                  <a:schemeClr val="accent4">
                    <a:lumMod val="50000"/>
                  </a:schemeClr>
                </a:solidFill>
              </a:rPr>
              <a:t>“.</a:t>
            </a:r>
          </a:p>
          <a:p>
            <a:pPr algn="just"/>
            <a:endParaRPr lang="it-IT" dirty="0"/>
          </a:p>
        </p:txBody>
      </p:sp>
      <p:sp>
        <p:nvSpPr>
          <p:cNvPr id="4" name="Rettangolo 3"/>
          <p:cNvSpPr/>
          <p:nvPr/>
        </p:nvSpPr>
        <p:spPr>
          <a:xfrm>
            <a:off x="395536" y="6093296"/>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2920" y="3573016"/>
            <a:ext cx="8183880" cy="2462024"/>
          </a:xfrm>
        </p:spPr>
        <p:txBody>
          <a:bodyPr>
            <a:normAutofit/>
          </a:bodyPr>
          <a:lstStyle/>
          <a:p>
            <a:r>
              <a:rPr lang="it-IT" dirty="0" smtClean="0"/>
              <a:t>INFORMATIVA  DECRETO CLIL E AVVIO DEI CORSI.</a:t>
            </a:r>
            <a:br>
              <a:rPr lang="it-IT" dirty="0" smtClean="0"/>
            </a:br>
            <a:endParaRPr lang="it-IT" dirty="0"/>
          </a:p>
        </p:txBody>
      </p:sp>
      <p:sp>
        <p:nvSpPr>
          <p:cNvPr id="3" name="Segnaposto contenuto 2"/>
          <p:cNvSpPr>
            <a:spLocks noGrp="1"/>
          </p:cNvSpPr>
          <p:nvPr>
            <p:ph idx="1"/>
          </p:nvPr>
        </p:nvSpPr>
        <p:spPr>
          <a:xfrm>
            <a:off x="502920" y="530352"/>
            <a:ext cx="8183880" cy="2826640"/>
          </a:xfrm>
        </p:spPr>
        <p:txBody>
          <a:bodyPr/>
          <a:lstStyle/>
          <a:p>
            <a:r>
              <a:rPr lang="it-IT" b="1" dirty="0" smtClean="0">
                <a:solidFill>
                  <a:schemeClr val="accent1">
                    <a:lumMod val="75000"/>
                  </a:schemeClr>
                </a:solidFill>
                <a:latin typeface="Imprint MT Shadow" pitchFamily="82" charset="0"/>
              </a:rPr>
              <a:t>DIRETTIVE DEL MIUR</a:t>
            </a:r>
            <a:endParaRPr lang="it-IT" b="1" dirty="0"/>
          </a:p>
        </p:txBody>
      </p:sp>
      <p:sp>
        <p:nvSpPr>
          <p:cNvPr id="4" name="Rettangolo 3"/>
          <p:cNvSpPr/>
          <p:nvPr/>
        </p:nvSpPr>
        <p:spPr>
          <a:xfrm>
            <a:off x="827584" y="2132856"/>
            <a:ext cx="7848872" cy="523220"/>
          </a:xfrm>
          <a:prstGeom prst="rect">
            <a:avLst/>
          </a:prstGeom>
        </p:spPr>
        <p:txBody>
          <a:bodyPr wrap="square">
            <a:spAutoFit/>
          </a:bodyPr>
          <a:lstStyle/>
          <a:p>
            <a:pPr algn="ctr"/>
            <a:r>
              <a:rPr lang="it-IT"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INCONTRO </a:t>
            </a:r>
            <a:r>
              <a:rPr lang="it-IT" sz="2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a:t>
            </a:r>
            <a:r>
              <a:rPr lang="it-IT"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GIORNO 07/03/2012</a:t>
            </a:r>
            <a:endParaRPr lang="it-IT"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ttangolo 4"/>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2920" y="3356992"/>
            <a:ext cx="8183880" cy="2678048"/>
          </a:xfrm>
        </p:spPr>
        <p:txBody>
          <a:bodyPr>
            <a:normAutofit fontScale="90000"/>
          </a:bodyPr>
          <a:lstStyle/>
          <a:p>
            <a:r>
              <a:rPr lang="it-IT" dirty="0" smtClean="0">
                <a:solidFill>
                  <a:schemeClr val="accent1">
                    <a:lumMod val="75000"/>
                  </a:schemeClr>
                </a:solidFill>
              </a:rPr>
              <a:t>In Sicilia i corsi da attivare sono:</a:t>
            </a:r>
            <a:br>
              <a:rPr lang="it-IT" dirty="0" smtClean="0">
                <a:solidFill>
                  <a:schemeClr val="accent1">
                    <a:lumMod val="75000"/>
                  </a:schemeClr>
                </a:solidFill>
              </a:rPr>
            </a:br>
            <a:r>
              <a:rPr lang="it-IT" dirty="0" smtClean="0">
                <a:solidFill>
                  <a:schemeClr val="accent1">
                    <a:lumMod val="75000"/>
                  </a:schemeClr>
                </a:solidFill>
              </a:rPr>
              <a:t>- Metodologia: 2</a:t>
            </a:r>
            <a:br>
              <a:rPr lang="it-IT" dirty="0" smtClean="0">
                <a:solidFill>
                  <a:schemeClr val="accent1">
                    <a:lumMod val="75000"/>
                  </a:schemeClr>
                </a:solidFill>
              </a:rPr>
            </a:br>
            <a:r>
              <a:rPr lang="it-IT" dirty="0" smtClean="0">
                <a:solidFill>
                  <a:schemeClr val="accent1">
                    <a:lumMod val="75000"/>
                  </a:schemeClr>
                </a:solidFill>
              </a:rPr>
              <a:t>- Inglese: 3 ( B1 – B2 – 2) </a:t>
            </a:r>
            <a:br>
              <a:rPr lang="it-IT" dirty="0" smtClean="0">
                <a:solidFill>
                  <a:schemeClr val="accent1">
                    <a:lumMod val="75000"/>
                  </a:schemeClr>
                </a:solidFill>
              </a:rPr>
            </a:br>
            <a:endParaRPr lang="it-IT" dirty="0">
              <a:solidFill>
                <a:schemeClr val="accent1">
                  <a:lumMod val="75000"/>
                </a:schemeClr>
              </a:solidFill>
            </a:endParaRPr>
          </a:p>
        </p:txBody>
      </p:sp>
      <p:sp>
        <p:nvSpPr>
          <p:cNvPr id="3" name="Segnaposto contenuto 2"/>
          <p:cNvSpPr>
            <a:spLocks noGrp="1"/>
          </p:cNvSpPr>
          <p:nvPr>
            <p:ph idx="1"/>
          </p:nvPr>
        </p:nvSpPr>
        <p:spPr>
          <a:xfrm>
            <a:off x="502920" y="530352"/>
            <a:ext cx="8183880" cy="2826640"/>
          </a:xfrm>
        </p:spPr>
        <p:txBody>
          <a:bodyPr>
            <a:noAutofit/>
          </a:bodyPr>
          <a:lstStyle/>
          <a:p>
            <a:pPr algn="just"/>
            <a:r>
              <a:rPr lang="it-IT" sz="2000" b="1" dirty="0" smtClean="0">
                <a:solidFill>
                  <a:schemeClr val="accent4">
                    <a:lumMod val="50000"/>
                  </a:schemeClr>
                </a:solidFill>
              </a:rPr>
              <a:t>I CORSI, LA CUI ORGANIZZAZIONE È AFFIDATA ALL’ANSAS, [AGENZIA NAZIONALE PER LO SVILUPPO DELL’AUTONOMIA] SONO DISTRIBUITI NELLE VARIE REGIONI ITALIANE CON 50 CORSI </a:t>
            </a:r>
            <a:r>
              <a:rPr lang="it-IT" sz="2000" b="1" dirty="0" err="1" smtClean="0">
                <a:solidFill>
                  <a:schemeClr val="accent4">
                    <a:lumMod val="50000"/>
                  </a:schemeClr>
                </a:solidFill>
              </a:rPr>
              <a:t>DI</a:t>
            </a:r>
            <a:r>
              <a:rPr lang="it-IT" sz="2000" b="1" dirty="0" smtClean="0">
                <a:solidFill>
                  <a:schemeClr val="accent4">
                    <a:lumMod val="50000"/>
                  </a:schemeClr>
                </a:solidFill>
              </a:rPr>
              <a:t> FORMAZIONE LINGUISTICO-COMUNICATIVA CHE INTERESSERANNO 1.250 DOCENTI E 30 CORSI </a:t>
            </a:r>
            <a:r>
              <a:rPr lang="it-IT" sz="2000" b="1" dirty="0" err="1" smtClean="0">
                <a:solidFill>
                  <a:schemeClr val="accent4">
                    <a:lumMod val="50000"/>
                  </a:schemeClr>
                </a:solidFill>
              </a:rPr>
              <a:t>DI</a:t>
            </a:r>
            <a:r>
              <a:rPr lang="it-IT" sz="2000" b="1" dirty="0" smtClean="0">
                <a:solidFill>
                  <a:schemeClr val="accent4">
                    <a:lumMod val="50000"/>
                  </a:schemeClr>
                </a:solidFill>
              </a:rPr>
              <a:t> FORMAZIONE METODOLOGICO-DIDATTICA DESTINATI A 900 DOCENTI.</a:t>
            </a:r>
            <a:br>
              <a:rPr lang="it-IT" sz="2000" b="1" dirty="0" smtClean="0">
                <a:solidFill>
                  <a:schemeClr val="accent4">
                    <a:lumMod val="50000"/>
                  </a:schemeClr>
                </a:solidFill>
              </a:rPr>
            </a:br>
            <a:endParaRPr lang="it-IT" sz="2000" dirty="0">
              <a:solidFill>
                <a:schemeClr val="accent4">
                  <a:lumMod val="50000"/>
                </a:schemeClr>
              </a:solidFill>
            </a:endParaRPr>
          </a:p>
        </p:txBody>
      </p:sp>
      <p:sp>
        <p:nvSpPr>
          <p:cNvPr id="4" name="Rettangolo 3"/>
          <p:cNvSpPr/>
          <p:nvPr/>
        </p:nvSpPr>
        <p:spPr>
          <a:xfrm>
            <a:off x="467544" y="6093296"/>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36912"/>
            <a:ext cx="8183880" cy="3110096"/>
          </a:xfrm>
        </p:spPr>
        <p:txBody>
          <a:bodyPr>
            <a:normAutofit/>
          </a:bodyPr>
          <a:lstStyle/>
          <a:p>
            <a:pPr algn="just"/>
            <a:r>
              <a:rPr lang="it-IT" sz="2000" dirty="0" smtClean="0">
                <a:solidFill>
                  <a:schemeClr val="accent1">
                    <a:lumMod val="75000"/>
                  </a:schemeClr>
                </a:solidFill>
              </a:rPr>
              <a:t>I CORSI, IN PRIMA ISTANZA  RIVOLTI ESCLUSIVAMENTE AI DOCENTI IN SERVIZIO NEI LICEI LINGUISTICI, AVRANNO DURATA PLURIENNALE CON PIÙ LIVELLI </a:t>
            </a:r>
            <a:r>
              <a:rPr lang="it-IT" sz="2000" dirty="0" err="1" smtClean="0">
                <a:solidFill>
                  <a:schemeClr val="accent1">
                    <a:lumMod val="75000"/>
                  </a:schemeClr>
                </a:solidFill>
              </a:rPr>
              <a:t>DI</a:t>
            </a:r>
            <a:r>
              <a:rPr lang="it-IT" sz="2000" dirty="0" smtClean="0">
                <a:solidFill>
                  <a:schemeClr val="accent1">
                    <a:lumMod val="75000"/>
                  </a:schemeClr>
                </a:solidFill>
              </a:rPr>
              <a:t> COMPETENZA (B1, B2, C1, C2); IL C1 È CONSIDERATO LIVELLO MINIMO PER INSEGNARE CON IL CLIL, MA DATA LA CARENZA </a:t>
            </a:r>
            <a:r>
              <a:rPr lang="it-IT" sz="2000" dirty="0" err="1" smtClean="0">
                <a:solidFill>
                  <a:schemeClr val="accent1">
                    <a:lumMod val="75000"/>
                  </a:schemeClr>
                </a:solidFill>
              </a:rPr>
              <a:t>DI</a:t>
            </a:r>
            <a:r>
              <a:rPr lang="it-IT" sz="2000" dirty="0" smtClean="0">
                <a:solidFill>
                  <a:schemeClr val="accent1">
                    <a:lumMod val="75000"/>
                  </a:schemeClr>
                </a:solidFill>
              </a:rPr>
              <a:t> QUESTI LIVELLI </a:t>
            </a:r>
            <a:r>
              <a:rPr lang="it-IT" sz="2000" dirty="0" err="1" smtClean="0">
                <a:solidFill>
                  <a:schemeClr val="accent1">
                    <a:lumMod val="75000"/>
                  </a:schemeClr>
                </a:solidFill>
              </a:rPr>
              <a:t>DI</a:t>
            </a:r>
            <a:r>
              <a:rPr lang="it-IT" sz="2000" dirty="0" smtClean="0">
                <a:solidFill>
                  <a:schemeClr val="accent1">
                    <a:lumMod val="75000"/>
                  </a:schemeClr>
                </a:solidFill>
              </a:rPr>
              <a:t> COMPETENZA SI PENSA </a:t>
            </a:r>
            <a:r>
              <a:rPr lang="it-IT" sz="2000" dirty="0" err="1" smtClean="0">
                <a:solidFill>
                  <a:schemeClr val="accent1">
                    <a:lumMod val="75000"/>
                  </a:schemeClr>
                </a:solidFill>
              </a:rPr>
              <a:t>DI</a:t>
            </a:r>
            <a:r>
              <a:rPr lang="it-IT" sz="2000" dirty="0" smtClean="0">
                <a:solidFill>
                  <a:schemeClr val="accent1">
                    <a:lumMod val="75000"/>
                  </a:schemeClr>
                </a:solidFill>
              </a:rPr>
              <a:t> AFFIDARE L’ INSEGNAMENTO CON IL CLIL ANCHE A CHI ABBIA UN LIVELLO </a:t>
            </a:r>
            <a:r>
              <a:rPr lang="it-IT" sz="2000" dirty="0" err="1" smtClean="0">
                <a:solidFill>
                  <a:schemeClr val="accent1">
                    <a:lumMod val="75000"/>
                  </a:schemeClr>
                </a:solidFill>
              </a:rPr>
              <a:t>DI</a:t>
            </a:r>
            <a:r>
              <a:rPr lang="it-IT" sz="2000" dirty="0" smtClean="0">
                <a:solidFill>
                  <a:schemeClr val="accent1">
                    <a:lumMod val="75000"/>
                  </a:schemeClr>
                </a:solidFill>
              </a:rPr>
              <a:t> COMPETENZA INFERIORE</a:t>
            </a:r>
            <a:endParaRPr lang="it-IT" sz="2000" dirty="0">
              <a:solidFill>
                <a:schemeClr val="accent1">
                  <a:lumMod val="75000"/>
                </a:schemeClr>
              </a:solidFill>
            </a:endParaRPr>
          </a:p>
        </p:txBody>
      </p:sp>
      <p:sp>
        <p:nvSpPr>
          <p:cNvPr id="3" name="Segnaposto contenuto 2"/>
          <p:cNvSpPr>
            <a:spLocks noGrp="1"/>
          </p:cNvSpPr>
          <p:nvPr>
            <p:ph idx="1"/>
          </p:nvPr>
        </p:nvSpPr>
        <p:spPr>
          <a:xfrm>
            <a:off x="502920" y="530352"/>
            <a:ext cx="8183880" cy="2394592"/>
          </a:xfrm>
        </p:spPr>
        <p:txBody>
          <a:bodyPr>
            <a:normAutofit/>
          </a:bodyPr>
          <a:lstStyle/>
          <a:p>
            <a:pPr algn="just"/>
            <a:r>
              <a:rPr lang="it-IT" sz="2000" b="1" dirty="0" smtClean="0">
                <a:solidFill>
                  <a:schemeClr val="accent4">
                    <a:lumMod val="50000"/>
                  </a:schemeClr>
                </a:solidFill>
              </a:rPr>
              <a:t>IL FABBISOGNO È STIMATO SULLA BASE DELL’ORGANICO DELLE CLASSI SECONDE (1.296) IN ATTO FUNZIONANTI NEI LICEI LINGUISTICI; 1.250 DOCENTI FORMATI GARANTIREBBERO L’INSEGNAMENTO CON LA METODOLOGIA CLIL CON LO STANDARD, UN DOCENTE PER CLASSE</a:t>
            </a:r>
            <a:endParaRPr lang="it-IT" sz="2000" dirty="0">
              <a:solidFill>
                <a:schemeClr val="accent4">
                  <a:lumMod val="50000"/>
                </a:schemeClr>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420888"/>
            <a:ext cx="8183880" cy="3038088"/>
          </a:xfrm>
        </p:spPr>
        <p:txBody>
          <a:bodyPr>
            <a:normAutofit/>
          </a:bodyPr>
          <a:lstStyle/>
          <a:p>
            <a:pPr algn="just"/>
            <a:r>
              <a:rPr lang="it-IT" sz="2000" dirty="0" smtClean="0">
                <a:solidFill>
                  <a:schemeClr val="accent1">
                    <a:lumMod val="75000"/>
                  </a:schemeClr>
                </a:solidFill>
              </a:rPr>
              <a:t>Vi E’IL GRAVE RITARDO NELL’AVVIO </a:t>
            </a:r>
            <a:r>
              <a:rPr lang="it-IT" sz="2000" dirty="0" err="1" smtClean="0">
                <a:solidFill>
                  <a:schemeClr val="accent1">
                    <a:lumMod val="75000"/>
                  </a:schemeClr>
                </a:solidFill>
              </a:rPr>
              <a:t>DI</a:t>
            </a:r>
            <a:r>
              <a:rPr lang="it-IT" sz="2000" dirty="0" smtClean="0">
                <a:solidFill>
                  <a:schemeClr val="accent1">
                    <a:lumMod val="75000"/>
                  </a:schemeClr>
                </a:solidFill>
              </a:rPr>
              <a:t> QUESTI PERCORSI PREVISTI DAL RIORDINO DELLA SCUOLA SECONDARIA </a:t>
            </a:r>
            <a:r>
              <a:rPr lang="it-IT" sz="2000" dirty="0" err="1" smtClean="0">
                <a:solidFill>
                  <a:schemeClr val="accent1">
                    <a:lumMod val="75000"/>
                  </a:schemeClr>
                </a:solidFill>
              </a:rPr>
              <a:t>DI</a:t>
            </a:r>
            <a:r>
              <a:rPr lang="it-IT" sz="2000" dirty="0" smtClean="0">
                <a:solidFill>
                  <a:schemeClr val="accent1">
                    <a:lumMod val="75000"/>
                  </a:schemeClr>
                </a:solidFill>
              </a:rPr>
              <a:t> SECONDO GRADO. CIÒ NON CONSENTIRÀ </a:t>
            </a:r>
            <a:r>
              <a:rPr lang="it-IT" sz="2000" dirty="0" err="1" smtClean="0">
                <a:solidFill>
                  <a:schemeClr val="accent1">
                    <a:lumMod val="75000"/>
                  </a:schemeClr>
                </a:solidFill>
              </a:rPr>
              <a:t>DI</a:t>
            </a:r>
            <a:r>
              <a:rPr lang="it-IT" sz="2000" dirty="0" smtClean="0">
                <a:solidFill>
                  <a:schemeClr val="accent1">
                    <a:lumMod val="75000"/>
                  </a:schemeClr>
                </a:solidFill>
              </a:rPr>
              <a:t> </a:t>
            </a:r>
            <a:r>
              <a:rPr lang="it-IT" sz="2000" smtClean="0">
                <a:solidFill>
                  <a:schemeClr val="accent1">
                    <a:lumMod val="75000"/>
                  </a:schemeClr>
                </a:solidFill>
              </a:rPr>
              <a:t>AVERE LE </a:t>
            </a:r>
            <a:r>
              <a:rPr lang="it-IT" sz="2000" i="1" smtClean="0">
                <a:solidFill>
                  <a:schemeClr val="accent1">
                    <a:lumMod val="75000"/>
                  </a:schemeClr>
                </a:solidFill>
              </a:rPr>
              <a:t>PROFESSIONALITÀ</a:t>
            </a:r>
            <a:r>
              <a:rPr lang="it-IT" sz="2000" dirty="0" smtClean="0">
                <a:solidFill>
                  <a:schemeClr val="accent1">
                    <a:lumMod val="75000"/>
                  </a:schemeClr>
                </a:solidFill>
              </a:rPr>
              <a:t> </a:t>
            </a:r>
            <a:r>
              <a:rPr lang="it-IT" sz="2000" i="1" dirty="0" smtClean="0">
                <a:solidFill>
                  <a:schemeClr val="accent1">
                    <a:lumMod val="75000"/>
                  </a:schemeClr>
                </a:solidFill>
              </a:rPr>
              <a:t>FORMATE</a:t>
            </a:r>
            <a:r>
              <a:rPr lang="it-IT" sz="2000" dirty="0" smtClean="0">
                <a:solidFill>
                  <a:schemeClr val="accent1">
                    <a:lumMod val="75000"/>
                  </a:schemeClr>
                </a:solidFill>
              </a:rPr>
              <a:t> PER PROSSIMO ANNO SCOLASTICO, CON EVIDENTE ABBASSAMENTO DEGLI STANDARD </a:t>
            </a:r>
            <a:r>
              <a:rPr lang="it-IT" sz="2000" dirty="0" err="1" smtClean="0">
                <a:solidFill>
                  <a:schemeClr val="accent1">
                    <a:lumMod val="75000"/>
                  </a:schemeClr>
                </a:solidFill>
              </a:rPr>
              <a:t>DI</a:t>
            </a:r>
            <a:r>
              <a:rPr lang="it-IT" sz="2000" dirty="0" smtClean="0">
                <a:solidFill>
                  <a:schemeClr val="accent1">
                    <a:lumMod val="75000"/>
                  </a:schemeClr>
                </a:solidFill>
              </a:rPr>
              <a:t> QUALITÀ DELL’OFFERTA FORMATIVA CLIL DESTINATA AI RAGAZZI E CON PALESE DISAGIO PROFESSIONALE DEGLI STESSI DOCENTI. </a:t>
            </a:r>
            <a:endParaRPr lang="it-IT" sz="2000" dirty="0">
              <a:solidFill>
                <a:schemeClr val="accent1">
                  <a:lumMod val="75000"/>
                </a:schemeClr>
              </a:solidFill>
            </a:endParaRPr>
          </a:p>
        </p:txBody>
      </p:sp>
      <p:sp>
        <p:nvSpPr>
          <p:cNvPr id="3" name="Segnaposto contenuto 2"/>
          <p:cNvSpPr>
            <a:spLocks noGrp="1"/>
          </p:cNvSpPr>
          <p:nvPr>
            <p:ph idx="1"/>
          </p:nvPr>
        </p:nvSpPr>
        <p:spPr>
          <a:xfrm>
            <a:off x="502920" y="530352"/>
            <a:ext cx="8183880" cy="2250576"/>
          </a:xfrm>
        </p:spPr>
        <p:txBody>
          <a:bodyPr>
            <a:normAutofit lnSpcReduction="10000"/>
          </a:bodyPr>
          <a:lstStyle/>
          <a:p>
            <a:pPr algn="just"/>
            <a:r>
              <a:rPr lang="it-IT" b="1" dirty="0" smtClean="0">
                <a:solidFill>
                  <a:schemeClr val="accent4">
                    <a:lumMod val="50000"/>
                  </a:schemeClr>
                </a:solidFill>
              </a:rPr>
              <a:t>LA CIRCOLARE PRECISA, INOLTRE, I CRITERI </a:t>
            </a:r>
            <a:r>
              <a:rPr lang="it-IT" b="1" dirty="0" err="1" smtClean="0">
                <a:solidFill>
                  <a:schemeClr val="accent4">
                    <a:lumMod val="50000"/>
                  </a:schemeClr>
                </a:solidFill>
              </a:rPr>
              <a:t>DI</a:t>
            </a:r>
            <a:r>
              <a:rPr lang="it-IT" b="1" dirty="0" smtClean="0">
                <a:solidFill>
                  <a:schemeClr val="accent4">
                    <a:lumMod val="50000"/>
                  </a:schemeClr>
                </a:solidFill>
              </a:rPr>
              <a:t> SELEZIONE DEI DOCENTI AI CORSI SOTTOLINEANDO LA PARTECIPAZIONE VOLONTARIA. </a:t>
            </a:r>
            <a:r>
              <a:rPr lang="it-IT" b="1" dirty="0" smtClean="0"/>
              <a:t/>
            </a:r>
            <a:br>
              <a:rPr lang="it-IT" b="1" dirty="0" smtClean="0"/>
            </a:br>
            <a:endParaRPr lang="it-IT" dirty="0"/>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996952"/>
            <a:ext cx="8183880" cy="2678048"/>
          </a:xfrm>
        </p:spPr>
        <p:txBody>
          <a:bodyPr>
            <a:normAutofit/>
          </a:bodyPr>
          <a:lstStyle/>
          <a:p>
            <a:pPr algn="just"/>
            <a:r>
              <a:rPr lang="it-IT" sz="2000" dirty="0" smtClean="0">
                <a:solidFill>
                  <a:schemeClr val="accent1">
                    <a:lumMod val="75000"/>
                  </a:schemeClr>
                </a:solidFill>
              </a:rPr>
              <a:t>IL RIFERIMENTO ALL’ART. 64 DEL CCNL È MOLTO RESIDUALE IN QUANTO CINQUE GIORNI </a:t>
            </a:r>
            <a:r>
              <a:rPr lang="it-IT" sz="2000" dirty="0" err="1" smtClean="0">
                <a:solidFill>
                  <a:schemeClr val="accent1">
                    <a:lumMod val="75000"/>
                  </a:schemeClr>
                </a:solidFill>
              </a:rPr>
              <a:t>DI</a:t>
            </a:r>
            <a:r>
              <a:rPr lang="it-IT" sz="2000" dirty="0" smtClean="0">
                <a:solidFill>
                  <a:schemeClr val="accent1">
                    <a:lumMod val="75000"/>
                  </a:schemeClr>
                </a:solidFill>
              </a:rPr>
              <a:t> PERMESSO PER AGGIORNAMENTO SONO DEL TUTTO INSUFFICIENTI A COPRIRE CENTINAIA </a:t>
            </a:r>
            <a:r>
              <a:rPr lang="it-IT" sz="2000" dirty="0" err="1" smtClean="0">
                <a:solidFill>
                  <a:schemeClr val="accent1">
                    <a:lumMod val="75000"/>
                  </a:schemeClr>
                </a:solidFill>
              </a:rPr>
              <a:t>DI</a:t>
            </a:r>
            <a:r>
              <a:rPr lang="it-IT" sz="2000" dirty="0" smtClean="0">
                <a:solidFill>
                  <a:schemeClr val="accent1">
                    <a:lumMod val="75000"/>
                  </a:schemeClr>
                </a:solidFill>
              </a:rPr>
              <a:t> ORE </a:t>
            </a:r>
            <a:r>
              <a:rPr lang="it-IT" sz="2000" dirty="0" err="1" smtClean="0">
                <a:solidFill>
                  <a:schemeClr val="accent1">
                    <a:lumMod val="75000"/>
                  </a:schemeClr>
                </a:solidFill>
              </a:rPr>
              <a:t>DI</a:t>
            </a:r>
            <a:r>
              <a:rPr lang="it-IT" sz="2000" dirty="0" smtClean="0">
                <a:solidFill>
                  <a:schemeClr val="accent1">
                    <a:lumMod val="75000"/>
                  </a:schemeClr>
                </a:solidFill>
              </a:rPr>
              <a:t> FREQUENZA. </a:t>
            </a:r>
            <a:br>
              <a:rPr lang="it-IT" sz="2000" dirty="0" smtClean="0">
                <a:solidFill>
                  <a:schemeClr val="accent1">
                    <a:lumMod val="75000"/>
                  </a:schemeClr>
                </a:solidFill>
              </a:rPr>
            </a:br>
            <a:r>
              <a:rPr lang="it-IT" sz="2000" dirty="0" smtClean="0">
                <a:solidFill>
                  <a:schemeClr val="accent1">
                    <a:lumMod val="75000"/>
                  </a:schemeClr>
                </a:solidFill>
              </a:rPr>
              <a:t>INOLTRE NON SI PREVEDE ALCUN RIMBORSO SPESE PER RAGGIUNGERE LA SEDE DEL CORSO. </a:t>
            </a:r>
            <a:br>
              <a:rPr lang="it-IT" sz="2000" dirty="0" smtClean="0">
                <a:solidFill>
                  <a:schemeClr val="accent1">
                    <a:lumMod val="75000"/>
                  </a:schemeClr>
                </a:solidFill>
              </a:rPr>
            </a:br>
            <a:endParaRPr lang="it-IT" sz="2000" dirty="0">
              <a:solidFill>
                <a:schemeClr val="accent1">
                  <a:lumMod val="75000"/>
                </a:schemeClr>
              </a:solidFill>
            </a:endParaRPr>
          </a:p>
        </p:txBody>
      </p:sp>
      <p:sp>
        <p:nvSpPr>
          <p:cNvPr id="3" name="Segnaposto contenuto 2"/>
          <p:cNvSpPr>
            <a:spLocks noGrp="1"/>
          </p:cNvSpPr>
          <p:nvPr>
            <p:ph idx="1"/>
          </p:nvPr>
        </p:nvSpPr>
        <p:spPr>
          <a:xfrm>
            <a:off x="502920" y="530352"/>
            <a:ext cx="8183880" cy="2682624"/>
          </a:xfrm>
        </p:spPr>
        <p:txBody>
          <a:bodyPr>
            <a:normAutofit/>
          </a:bodyPr>
          <a:lstStyle/>
          <a:p>
            <a:pPr algn="just"/>
            <a:r>
              <a:rPr lang="it-IT" sz="2000" b="1" dirty="0" smtClean="0">
                <a:solidFill>
                  <a:schemeClr val="accent4">
                    <a:lumMod val="50000"/>
                  </a:schemeClr>
                </a:solidFill>
              </a:rPr>
              <a:t>I DOCENTI INTERESSATI NON AVRANNO ALCUNA AGEVOLAZIONE CHE POSSA FAVORIRE LA FREQUENZA DEI CORSI PERCHÉ NON SI ASSICURA LORO LA POSSIBILITÀ </a:t>
            </a:r>
            <a:r>
              <a:rPr lang="it-IT" sz="2000" b="1" dirty="0" err="1" smtClean="0">
                <a:solidFill>
                  <a:schemeClr val="accent4">
                    <a:lumMod val="50000"/>
                  </a:schemeClr>
                </a:solidFill>
              </a:rPr>
              <a:t>DI</a:t>
            </a:r>
            <a:r>
              <a:rPr lang="it-IT" sz="2000" b="1" dirty="0" smtClean="0">
                <a:solidFill>
                  <a:schemeClr val="accent4">
                    <a:lumMod val="50000"/>
                  </a:schemeClr>
                </a:solidFill>
              </a:rPr>
              <a:t> ASSENTARSI DAL SERVIZIO O UNA QUALCHE FLESSIBILITÀ NELL’ESPLETAMENTO DELL’ORARIO </a:t>
            </a:r>
            <a:r>
              <a:rPr lang="it-IT" sz="2000" b="1" dirty="0" err="1" smtClean="0">
                <a:solidFill>
                  <a:schemeClr val="accent4">
                    <a:lumMod val="50000"/>
                  </a:schemeClr>
                </a:solidFill>
              </a:rPr>
              <a:t>DI</a:t>
            </a:r>
            <a:r>
              <a:rPr lang="it-IT" sz="2000" b="1" dirty="0" smtClean="0">
                <a:solidFill>
                  <a:schemeClr val="accent4">
                    <a:lumMod val="50000"/>
                  </a:schemeClr>
                </a:solidFill>
              </a:rPr>
              <a:t> LAVORO</a:t>
            </a:r>
            <a:endParaRPr lang="it-IT" sz="2000" dirty="0">
              <a:solidFill>
                <a:schemeClr val="accent4">
                  <a:lumMod val="50000"/>
                </a:schemeClr>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772816"/>
            <a:ext cx="8183880" cy="2678048"/>
          </a:xfrm>
        </p:spPr>
        <p:txBody>
          <a:bodyPr>
            <a:normAutofit/>
          </a:bodyPr>
          <a:lstStyle/>
          <a:p>
            <a:pPr algn="ctr"/>
            <a:r>
              <a:rPr lang="it-IT" sz="2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GRAZIE PER L’ATTENZIONE</a:t>
            </a:r>
            <a:br>
              <a:rPr lang="it-IT" sz="2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it-IT" sz="2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it-IT" sz="20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it-IT" sz="20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marialuciaciancio@hotmail.com</a:t>
            </a:r>
            <a:r>
              <a:rPr lang="it-IT" sz="2000" dirty="0" smtClean="0">
                <a:solidFill>
                  <a:schemeClr val="accent1">
                    <a:lumMod val="75000"/>
                  </a:schemeClr>
                </a:solidFill>
              </a:rPr>
              <a:t> </a:t>
            </a:r>
            <a:br>
              <a:rPr lang="it-IT" sz="2000" dirty="0" smtClean="0">
                <a:solidFill>
                  <a:schemeClr val="accent1">
                    <a:lumMod val="75000"/>
                  </a:schemeClr>
                </a:solidFill>
              </a:rPr>
            </a:br>
            <a:endParaRPr lang="it-IT" sz="2000"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2920" y="530352"/>
            <a:ext cx="8183880" cy="3978768"/>
          </a:xfrm>
        </p:spPr>
        <p:txBody>
          <a:bodyPr>
            <a:noAutofit/>
          </a:bodyPr>
          <a:lstStyle/>
          <a:p>
            <a:pPr algn="just"/>
            <a:r>
              <a:rPr lang="it-IT" b="1" dirty="0" smtClean="0">
                <a:solidFill>
                  <a:schemeClr val="accent4">
                    <a:lumMod val="50000"/>
                  </a:schemeClr>
                </a:solidFill>
              </a:rPr>
              <a:t>In seguito al trattato di Maastricht si inizia a parlare di lingua straniera veicolare intendendo appunto l’utilizzo su larga scala di una lingua moderna per trasmettere conoscenze diverse da quelle linguistiche (scientifiche, professionali, ecc.)</a:t>
            </a:r>
            <a:endParaRPr lang="it-IT" b="1" dirty="0">
              <a:solidFill>
                <a:schemeClr val="accent4">
                  <a:lumMod val="50000"/>
                </a:schemeClr>
              </a:solidFill>
            </a:endParaRPr>
          </a:p>
        </p:txBody>
      </p:sp>
      <p:sp>
        <p:nvSpPr>
          <p:cNvPr id="4" name="Titolo 3"/>
          <p:cNvSpPr>
            <a:spLocks noGrp="1"/>
          </p:cNvSpPr>
          <p:nvPr>
            <p:ph type="title"/>
          </p:nvPr>
        </p:nvSpPr>
        <p:spPr>
          <a:xfrm>
            <a:off x="395536" y="4221088"/>
            <a:ext cx="8183880" cy="1741944"/>
          </a:xfrm>
        </p:spPr>
        <p:txBody>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5" name="Rettangolo 4"/>
          <p:cNvSpPr/>
          <p:nvPr/>
        </p:nvSpPr>
        <p:spPr>
          <a:xfrm>
            <a:off x="467544" y="5949280"/>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lstStyle/>
          <a:p>
            <a:pPr algn="just"/>
            <a:r>
              <a:rPr lang="it-IT" dirty="0" smtClean="0"/>
              <a:t> </a:t>
            </a:r>
            <a:r>
              <a:rPr lang="it-IT" b="1" dirty="0" smtClean="0">
                <a:solidFill>
                  <a:schemeClr val="accent4">
                    <a:lumMod val="50000"/>
                  </a:schemeClr>
                </a:solidFill>
              </a:rPr>
              <a:t>A partire dal 1995 a questo processo legislativo se ne affianca un altro che nasce dal basso (</a:t>
            </a:r>
            <a:r>
              <a:rPr lang="it-IT" b="1" dirty="0" err="1" smtClean="0">
                <a:solidFill>
                  <a:schemeClr val="accent4">
                    <a:lumMod val="50000"/>
                  </a:schemeClr>
                </a:solidFill>
              </a:rPr>
              <a:t>bottom-up</a:t>
            </a:r>
            <a:r>
              <a:rPr lang="it-IT" b="1" dirty="0" smtClean="0">
                <a:solidFill>
                  <a:schemeClr val="accent4">
                    <a:lumMod val="50000"/>
                  </a:schemeClr>
                </a:solidFill>
              </a:rPr>
              <a:t>) e che propone una gran varietà di modelli educativi atti a promuovere la diffusione dello studio di 3 o più lingue straniere contemporaneamente (ex: Scuole europee di Parma e Varese). </a:t>
            </a:r>
            <a:endParaRPr lang="it-IT" b="1" dirty="0">
              <a:solidFill>
                <a:schemeClr val="accent4">
                  <a:lumMod val="50000"/>
                </a:schemeClr>
              </a:solidFill>
            </a:endParaRPr>
          </a:p>
        </p:txBody>
      </p:sp>
      <p:sp>
        <p:nvSpPr>
          <p:cNvPr id="4" name="Rettangolo 3"/>
          <p:cNvSpPr/>
          <p:nvPr/>
        </p:nvSpPr>
        <p:spPr>
          <a:xfrm>
            <a:off x="467544" y="5949280"/>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a:xfrm>
            <a:off x="502920" y="530352"/>
            <a:ext cx="8183880" cy="3618728"/>
          </a:xfrm>
        </p:spPr>
        <p:txBody>
          <a:bodyPr/>
          <a:lstStyle/>
          <a:p>
            <a:pPr>
              <a:buNone/>
            </a:pPr>
            <a:r>
              <a:rPr lang="it-IT" b="1" dirty="0" smtClean="0">
                <a:solidFill>
                  <a:schemeClr val="accent4">
                    <a:lumMod val="50000"/>
                  </a:schemeClr>
                </a:solidFill>
              </a:rPr>
              <a:t>Numerosi sono gli studi pubblicati sul tema: </a:t>
            </a:r>
          </a:p>
          <a:p>
            <a:r>
              <a:rPr lang="it-IT" b="1" dirty="0" smtClean="0">
                <a:solidFill>
                  <a:schemeClr val="accent4">
                    <a:lumMod val="50000"/>
                  </a:schemeClr>
                </a:solidFill>
              </a:rPr>
              <a:t>Baker:1996, </a:t>
            </a:r>
            <a:r>
              <a:rPr lang="it-IT" b="1" dirty="0" err="1" smtClean="0">
                <a:solidFill>
                  <a:schemeClr val="accent4">
                    <a:lumMod val="50000"/>
                  </a:schemeClr>
                </a:solidFill>
              </a:rPr>
              <a:t>Cummins</a:t>
            </a:r>
            <a:r>
              <a:rPr lang="it-IT" b="1" dirty="0" smtClean="0">
                <a:solidFill>
                  <a:schemeClr val="accent4">
                    <a:lumMod val="50000"/>
                  </a:schemeClr>
                </a:solidFill>
              </a:rPr>
              <a:t>:1996,</a:t>
            </a:r>
          </a:p>
          <a:p>
            <a:r>
              <a:rPr lang="it-IT" b="1" dirty="0" err="1" smtClean="0">
                <a:solidFill>
                  <a:schemeClr val="accent4">
                    <a:lumMod val="50000"/>
                  </a:schemeClr>
                </a:solidFill>
              </a:rPr>
              <a:t>Marsh</a:t>
            </a:r>
            <a:r>
              <a:rPr lang="it-IT" b="1" dirty="0" smtClean="0">
                <a:solidFill>
                  <a:schemeClr val="accent4">
                    <a:lumMod val="50000"/>
                  </a:schemeClr>
                </a:solidFill>
              </a:rPr>
              <a:t>:1997, </a:t>
            </a:r>
            <a:r>
              <a:rPr lang="it-IT" b="1" dirty="0" err="1" smtClean="0">
                <a:solidFill>
                  <a:schemeClr val="accent4">
                    <a:lumMod val="50000"/>
                  </a:schemeClr>
                </a:solidFill>
              </a:rPr>
              <a:t>Cenoz</a:t>
            </a:r>
            <a:r>
              <a:rPr lang="it-IT" b="1" dirty="0" smtClean="0">
                <a:solidFill>
                  <a:schemeClr val="accent4">
                    <a:lumMod val="50000"/>
                  </a:schemeClr>
                </a:solidFill>
              </a:rPr>
              <a:t>, </a:t>
            </a:r>
            <a:r>
              <a:rPr lang="it-IT" b="1" dirty="0" err="1" smtClean="0">
                <a:solidFill>
                  <a:schemeClr val="accent4">
                    <a:lumMod val="50000"/>
                  </a:schemeClr>
                </a:solidFill>
              </a:rPr>
              <a:t>Genesee</a:t>
            </a:r>
            <a:r>
              <a:rPr lang="it-IT" b="1" dirty="0" smtClean="0">
                <a:solidFill>
                  <a:schemeClr val="accent4">
                    <a:lumMod val="50000"/>
                  </a:schemeClr>
                </a:solidFill>
              </a:rPr>
              <a:t>:1998, Balboni: 1999, </a:t>
            </a:r>
            <a:r>
              <a:rPr lang="it-IT" b="1" dirty="0" err="1" smtClean="0">
                <a:solidFill>
                  <a:schemeClr val="accent4">
                    <a:lumMod val="50000"/>
                  </a:schemeClr>
                </a:solidFill>
              </a:rPr>
              <a:t>Masih</a:t>
            </a:r>
            <a:r>
              <a:rPr lang="it-IT" b="1" dirty="0" smtClean="0">
                <a:solidFill>
                  <a:schemeClr val="accent4">
                    <a:lumMod val="50000"/>
                  </a:schemeClr>
                </a:solidFill>
              </a:rPr>
              <a:t>:1999,</a:t>
            </a:r>
          </a:p>
          <a:p>
            <a:r>
              <a:rPr lang="it-IT" b="1" dirty="0" smtClean="0">
                <a:solidFill>
                  <a:schemeClr val="accent4">
                    <a:lumMod val="50000"/>
                  </a:schemeClr>
                </a:solidFill>
              </a:rPr>
              <a:t> Ricci </a:t>
            </a:r>
            <a:r>
              <a:rPr lang="it-IT" b="1" dirty="0" err="1" smtClean="0">
                <a:solidFill>
                  <a:schemeClr val="accent4">
                    <a:lumMod val="50000"/>
                  </a:schemeClr>
                </a:solidFill>
              </a:rPr>
              <a:t>Garotti</a:t>
            </a:r>
            <a:r>
              <a:rPr lang="it-IT" b="1" dirty="0" smtClean="0">
                <a:solidFill>
                  <a:schemeClr val="accent4">
                    <a:lumMod val="50000"/>
                  </a:schemeClr>
                </a:solidFill>
              </a:rPr>
              <a:t>:1999,2000, </a:t>
            </a:r>
            <a:r>
              <a:rPr lang="it-IT" b="1" dirty="0" err="1" smtClean="0">
                <a:solidFill>
                  <a:schemeClr val="accent4">
                    <a:lumMod val="50000"/>
                  </a:schemeClr>
                </a:solidFill>
              </a:rPr>
              <a:t>Swain</a:t>
            </a:r>
            <a:r>
              <a:rPr lang="it-IT" b="1" dirty="0" smtClean="0">
                <a:solidFill>
                  <a:schemeClr val="accent4">
                    <a:lumMod val="50000"/>
                  </a:schemeClr>
                </a:solidFill>
              </a:rPr>
              <a:t>: 2001</a:t>
            </a:r>
            <a:r>
              <a:rPr lang="it-IT" dirty="0" smtClean="0">
                <a:solidFill>
                  <a:schemeClr val="accent4">
                    <a:lumMod val="50000"/>
                  </a:schemeClr>
                </a:solidFill>
              </a:rPr>
              <a:t>.</a:t>
            </a:r>
            <a:r>
              <a:rPr lang="it-IT" dirty="0" smtClean="0"/>
              <a:t> </a:t>
            </a:r>
            <a:endParaRPr lang="it-IT" dirty="0"/>
          </a:p>
        </p:txBody>
      </p:sp>
      <p:sp>
        <p:nvSpPr>
          <p:cNvPr id="4" name="Rettangolo 3"/>
          <p:cNvSpPr/>
          <p:nvPr/>
        </p:nvSpPr>
        <p:spPr>
          <a:xfrm>
            <a:off x="395536"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1" dirty="0" smtClean="0">
                <a:solidFill>
                  <a:schemeClr val="accent4">
                    <a:lumMod val="50000"/>
                  </a:schemeClr>
                </a:solidFill>
              </a:rPr>
              <a:t>Nella raccomandazione 98/6 del Consiglio d’Europa si legge che, per un più esteso plurilinguismo, si suggerisce di “incoraggiare l’uso delle lingue straniere per l’insegnamento delle materie non linguistiche (per esempio, la storia, la geografia, la matematica)”. Ed ancora negli scenari del QRE: “ridurre l’insegnamento formale della prima lingua straniera per usarla invece su basi regolari oppure occasionali per l’insegnamento di un’altra materia..”. </a:t>
            </a:r>
            <a:endParaRPr lang="it-IT" b="1" dirty="0">
              <a:solidFill>
                <a:schemeClr val="accent4">
                  <a:lumMod val="50000"/>
                </a:schemeClr>
              </a:solidFill>
            </a:endParaRPr>
          </a:p>
        </p:txBody>
      </p:sp>
      <p:sp>
        <p:nvSpPr>
          <p:cNvPr id="4" name="Rettangolo 3"/>
          <p:cNvSpPr/>
          <p:nvPr/>
        </p:nvSpPr>
        <p:spPr>
          <a:xfrm>
            <a:off x="467544"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b="1" dirty="0" smtClean="0">
                <a:solidFill>
                  <a:schemeClr val="accent4">
                    <a:lumMod val="50000"/>
                  </a:schemeClr>
                </a:solidFill>
              </a:rPr>
              <a:t>L’</a:t>
            </a:r>
            <a:r>
              <a:rPr lang="it-IT" b="1" dirty="0" err="1" smtClean="0">
                <a:solidFill>
                  <a:schemeClr val="accent4">
                    <a:lumMod val="50000"/>
                  </a:schemeClr>
                </a:solidFill>
              </a:rPr>
              <a:t>European</a:t>
            </a:r>
            <a:r>
              <a:rPr lang="it-IT" b="1" dirty="0" smtClean="0">
                <a:solidFill>
                  <a:schemeClr val="accent4">
                    <a:lumMod val="50000"/>
                  </a:schemeClr>
                </a:solidFill>
              </a:rPr>
              <a:t> </a:t>
            </a:r>
            <a:r>
              <a:rPr lang="it-IT" b="1" dirty="0" err="1" smtClean="0">
                <a:solidFill>
                  <a:schemeClr val="accent4">
                    <a:lumMod val="50000"/>
                  </a:schemeClr>
                </a:solidFill>
              </a:rPr>
              <a:t>Centre</a:t>
            </a:r>
            <a:r>
              <a:rPr lang="it-IT" b="1" dirty="0" smtClean="0">
                <a:solidFill>
                  <a:schemeClr val="accent4">
                    <a:lumMod val="50000"/>
                  </a:schemeClr>
                </a:solidFill>
              </a:rPr>
              <a:t> </a:t>
            </a:r>
            <a:r>
              <a:rPr lang="it-IT" b="1" dirty="0" err="1" smtClean="0">
                <a:solidFill>
                  <a:schemeClr val="accent4">
                    <a:lumMod val="50000"/>
                  </a:schemeClr>
                </a:solidFill>
              </a:rPr>
              <a:t>for</a:t>
            </a:r>
            <a:r>
              <a:rPr lang="it-IT" b="1" dirty="0" smtClean="0">
                <a:solidFill>
                  <a:schemeClr val="accent4">
                    <a:lumMod val="50000"/>
                  </a:schemeClr>
                </a:solidFill>
              </a:rPr>
              <a:t> </a:t>
            </a:r>
            <a:r>
              <a:rPr lang="it-IT" b="1" dirty="0" err="1" smtClean="0">
                <a:solidFill>
                  <a:schemeClr val="accent4">
                    <a:lumMod val="50000"/>
                  </a:schemeClr>
                </a:solidFill>
              </a:rPr>
              <a:t>Modern</a:t>
            </a:r>
            <a:r>
              <a:rPr lang="it-IT" b="1" dirty="0" smtClean="0">
                <a:solidFill>
                  <a:schemeClr val="accent4">
                    <a:lumMod val="50000"/>
                  </a:schemeClr>
                </a:solidFill>
              </a:rPr>
              <a:t> </a:t>
            </a:r>
            <a:r>
              <a:rPr lang="it-IT" b="1" dirty="0" err="1" smtClean="0">
                <a:solidFill>
                  <a:schemeClr val="accent4">
                    <a:lumMod val="50000"/>
                  </a:schemeClr>
                </a:solidFill>
              </a:rPr>
              <a:t>Languages</a:t>
            </a:r>
            <a:r>
              <a:rPr lang="it-IT" b="1" dirty="0" smtClean="0">
                <a:solidFill>
                  <a:schemeClr val="accent4">
                    <a:lumMod val="50000"/>
                  </a:schemeClr>
                </a:solidFill>
              </a:rPr>
              <a:t> di Graz pubblica due report sul tema </a:t>
            </a:r>
            <a:r>
              <a:rPr lang="it-IT" b="1" i="1" dirty="0" err="1" smtClean="0">
                <a:solidFill>
                  <a:schemeClr val="accent4">
                    <a:lumMod val="50000"/>
                  </a:schemeClr>
                </a:solidFill>
              </a:rPr>
              <a:t>Bilingual</a:t>
            </a:r>
            <a:r>
              <a:rPr lang="it-IT" b="1" i="1" dirty="0" smtClean="0">
                <a:solidFill>
                  <a:schemeClr val="accent4">
                    <a:lumMod val="50000"/>
                  </a:schemeClr>
                </a:solidFill>
              </a:rPr>
              <a:t> </a:t>
            </a:r>
            <a:r>
              <a:rPr lang="it-IT" b="1" i="1" dirty="0" err="1" smtClean="0">
                <a:solidFill>
                  <a:schemeClr val="accent4">
                    <a:lumMod val="50000"/>
                  </a:schemeClr>
                </a:solidFill>
              </a:rPr>
              <a:t>Education</a:t>
            </a:r>
            <a:r>
              <a:rPr lang="it-IT" b="1" i="1" dirty="0" smtClean="0">
                <a:solidFill>
                  <a:schemeClr val="accent4">
                    <a:lumMod val="50000"/>
                  </a:schemeClr>
                </a:solidFill>
              </a:rPr>
              <a:t> in </a:t>
            </a:r>
            <a:r>
              <a:rPr lang="it-IT" b="1" i="1" dirty="0" err="1" smtClean="0">
                <a:solidFill>
                  <a:schemeClr val="accent4">
                    <a:lumMod val="50000"/>
                  </a:schemeClr>
                </a:solidFill>
              </a:rPr>
              <a:t>Secondary</a:t>
            </a:r>
            <a:r>
              <a:rPr lang="it-IT" b="1" i="1" dirty="0" smtClean="0">
                <a:solidFill>
                  <a:schemeClr val="accent4">
                    <a:lumMod val="50000"/>
                  </a:schemeClr>
                </a:solidFill>
              </a:rPr>
              <a:t> </a:t>
            </a:r>
            <a:r>
              <a:rPr lang="it-IT" b="1" i="1" dirty="0" err="1" smtClean="0">
                <a:solidFill>
                  <a:schemeClr val="accent4">
                    <a:lumMod val="50000"/>
                  </a:schemeClr>
                </a:solidFill>
              </a:rPr>
              <a:t>Schools</a:t>
            </a:r>
            <a:r>
              <a:rPr lang="it-IT" b="1" i="1" dirty="0" smtClean="0">
                <a:solidFill>
                  <a:schemeClr val="accent4">
                    <a:lumMod val="50000"/>
                  </a:schemeClr>
                </a:solidFill>
              </a:rPr>
              <a:t>: </a:t>
            </a:r>
            <a:r>
              <a:rPr lang="it-IT" b="1" i="1" dirty="0" err="1" smtClean="0">
                <a:solidFill>
                  <a:schemeClr val="accent4">
                    <a:lumMod val="50000"/>
                  </a:schemeClr>
                </a:solidFill>
              </a:rPr>
              <a:t>Learning</a:t>
            </a:r>
            <a:r>
              <a:rPr lang="it-IT" b="1" i="1" dirty="0" smtClean="0">
                <a:solidFill>
                  <a:schemeClr val="accent4">
                    <a:lumMod val="50000"/>
                  </a:schemeClr>
                </a:solidFill>
              </a:rPr>
              <a:t> and </a:t>
            </a:r>
            <a:r>
              <a:rPr lang="it-IT" b="1" i="1" dirty="0" err="1" smtClean="0">
                <a:solidFill>
                  <a:schemeClr val="accent4">
                    <a:lumMod val="50000"/>
                  </a:schemeClr>
                </a:solidFill>
              </a:rPr>
              <a:t>Teaching</a:t>
            </a:r>
            <a:r>
              <a:rPr lang="it-IT" b="1" i="1" dirty="0" smtClean="0">
                <a:solidFill>
                  <a:schemeClr val="accent4">
                    <a:lumMod val="50000"/>
                  </a:schemeClr>
                </a:solidFill>
              </a:rPr>
              <a:t> </a:t>
            </a:r>
            <a:r>
              <a:rPr lang="it-IT" b="1" i="1" dirty="0" err="1" smtClean="0">
                <a:solidFill>
                  <a:schemeClr val="accent4">
                    <a:lumMod val="50000"/>
                  </a:schemeClr>
                </a:solidFill>
              </a:rPr>
              <a:t>Non-Language</a:t>
            </a:r>
            <a:r>
              <a:rPr lang="it-IT" b="1" i="1" dirty="0" smtClean="0">
                <a:solidFill>
                  <a:schemeClr val="accent4">
                    <a:lumMod val="50000"/>
                  </a:schemeClr>
                </a:solidFill>
              </a:rPr>
              <a:t> </a:t>
            </a:r>
            <a:r>
              <a:rPr lang="it-IT" b="1" i="1" dirty="0" err="1" smtClean="0">
                <a:solidFill>
                  <a:schemeClr val="accent4">
                    <a:lumMod val="50000"/>
                  </a:schemeClr>
                </a:solidFill>
              </a:rPr>
              <a:t>Subjects</a:t>
            </a:r>
            <a:r>
              <a:rPr lang="it-IT" b="1" i="1" dirty="0" smtClean="0">
                <a:solidFill>
                  <a:schemeClr val="accent4">
                    <a:lumMod val="50000"/>
                  </a:schemeClr>
                </a:solidFill>
              </a:rPr>
              <a:t> </a:t>
            </a:r>
            <a:r>
              <a:rPr lang="it-IT" b="1" i="1" dirty="0" err="1" smtClean="0">
                <a:solidFill>
                  <a:schemeClr val="accent4">
                    <a:lumMod val="50000"/>
                  </a:schemeClr>
                </a:solidFill>
              </a:rPr>
              <a:t>Through</a:t>
            </a:r>
            <a:r>
              <a:rPr lang="it-IT" b="1" i="1" dirty="0" smtClean="0">
                <a:solidFill>
                  <a:schemeClr val="accent4">
                    <a:lumMod val="50000"/>
                  </a:schemeClr>
                </a:solidFill>
              </a:rPr>
              <a:t> a </a:t>
            </a:r>
            <a:r>
              <a:rPr lang="it-IT" b="1" i="1" dirty="0" err="1" smtClean="0">
                <a:solidFill>
                  <a:schemeClr val="accent4">
                    <a:lumMod val="50000"/>
                  </a:schemeClr>
                </a:solidFill>
              </a:rPr>
              <a:t>Foreign</a:t>
            </a:r>
            <a:r>
              <a:rPr lang="it-IT" b="1" i="1" dirty="0" smtClean="0">
                <a:solidFill>
                  <a:schemeClr val="accent4">
                    <a:lumMod val="50000"/>
                  </a:schemeClr>
                </a:solidFill>
              </a:rPr>
              <a:t> </a:t>
            </a:r>
            <a:r>
              <a:rPr lang="it-IT" b="1" i="1" dirty="0" err="1" smtClean="0">
                <a:solidFill>
                  <a:schemeClr val="accent4">
                    <a:lumMod val="50000"/>
                  </a:schemeClr>
                </a:solidFill>
              </a:rPr>
              <a:t>Language</a:t>
            </a:r>
            <a:r>
              <a:rPr lang="it-IT" b="1" dirty="0" smtClean="0">
                <a:solidFill>
                  <a:schemeClr val="accent4">
                    <a:lumMod val="50000"/>
                  </a:schemeClr>
                </a:solidFill>
              </a:rPr>
              <a:t>, mentre nel Libro Bianco del 1995 della Commissione Europea si legge: “Si potrebbe argomentare che studenti della scuola secondaria dovrebbero studiare certe materie attraverso la prima lingua straniera appresa, come si fa nelle scuole europee ..”.</a:t>
            </a:r>
          </a:p>
          <a:p>
            <a:pPr algn="just"/>
            <a:r>
              <a:rPr lang="it-IT" b="1" dirty="0" smtClean="0">
                <a:solidFill>
                  <a:schemeClr val="accent4">
                    <a:lumMod val="50000"/>
                  </a:schemeClr>
                </a:solidFill>
              </a:rPr>
              <a:t> </a:t>
            </a:r>
            <a:endParaRPr lang="it-IT" b="1" dirty="0">
              <a:solidFill>
                <a:schemeClr val="accent4">
                  <a:lumMod val="50000"/>
                </a:schemeClr>
              </a:solidFill>
            </a:endParaRPr>
          </a:p>
        </p:txBody>
      </p:sp>
      <p:sp>
        <p:nvSpPr>
          <p:cNvPr id="4" name="Rettangolo 3"/>
          <p:cNvSpPr/>
          <p:nvPr/>
        </p:nvSpPr>
        <p:spPr>
          <a:xfrm>
            <a:off x="395536" y="5949280"/>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a:bodyPr>
          <a:lstStyle/>
          <a:p>
            <a:pPr algn="just"/>
            <a:r>
              <a:rPr lang="it-IT" b="1" dirty="0" smtClean="0">
                <a:solidFill>
                  <a:schemeClr val="accent4">
                    <a:lumMod val="50000"/>
                  </a:schemeClr>
                </a:solidFill>
              </a:rPr>
              <a:t>Notevoli sono anche, nel corso degli anni, le attività </a:t>
            </a:r>
            <a:r>
              <a:rPr lang="it-IT" b="1" dirty="0" err="1" smtClean="0">
                <a:solidFill>
                  <a:schemeClr val="accent4">
                    <a:lumMod val="50000"/>
                  </a:schemeClr>
                </a:solidFill>
              </a:rPr>
              <a:t>convegnistiche</a:t>
            </a:r>
            <a:r>
              <a:rPr lang="it-IT" b="1" dirty="0" smtClean="0">
                <a:solidFill>
                  <a:schemeClr val="accent4">
                    <a:lumMod val="50000"/>
                  </a:schemeClr>
                </a:solidFill>
              </a:rPr>
              <a:t> e le pubblicazioni su tematiche CLIL: </a:t>
            </a:r>
          </a:p>
          <a:p>
            <a:pPr>
              <a:buNone/>
            </a:pPr>
            <a:r>
              <a:rPr lang="it-IT" dirty="0" smtClean="0">
                <a:solidFill>
                  <a:schemeClr val="accent4">
                    <a:lumMod val="50000"/>
                  </a:schemeClr>
                </a:solidFill>
              </a:rPr>
              <a:t/>
            </a:r>
            <a:br>
              <a:rPr lang="it-IT" dirty="0" smtClean="0">
                <a:solidFill>
                  <a:schemeClr val="accent4">
                    <a:lumMod val="50000"/>
                  </a:schemeClr>
                </a:solidFill>
              </a:rPr>
            </a:br>
            <a:r>
              <a:rPr lang="it-IT" sz="2000" dirty="0" smtClean="0">
                <a:solidFill>
                  <a:schemeClr val="accent4">
                    <a:lumMod val="50000"/>
                  </a:schemeClr>
                </a:solidFill>
              </a:rPr>
              <a:t>• </a:t>
            </a:r>
            <a:r>
              <a:rPr lang="it-IT" sz="2000" b="1" dirty="0" smtClean="0">
                <a:solidFill>
                  <a:schemeClr val="accent4">
                    <a:lumMod val="50000"/>
                  </a:schemeClr>
                </a:solidFill>
              </a:rPr>
              <a:t>EURYDICE, 1999</a:t>
            </a:r>
            <a:r>
              <a:rPr lang="en-US" sz="2000" b="1" dirty="0" smtClean="0">
                <a:solidFill>
                  <a:schemeClr val="accent4">
                    <a:lumMod val="50000"/>
                  </a:schemeClr>
                </a:solidFill>
              </a:rPr>
              <a:t> ;</a:t>
            </a:r>
            <a:endParaRPr lang="it-IT" sz="2000" b="1" dirty="0" smtClean="0">
              <a:solidFill>
                <a:schemeClr val="accent4">
                  <a:lumMod val="50000"/>
                </a:schemeClr>
              </a:solidFill>
            </a:endParaRPr>
          </a:p>
          <a:p>
            <a:pPr>
              <a:buNone/>
            </a:pPr>
            <a:r>
              <a:rPr lang="it-IT" sz="2000" b="1" dirty="0" smtClean="0">
                <a:solidFill>
                  <a:schemeClr val="accent4">
                    <a:lumMod val="50000"/>
                  </a:schemeClr>
                </a:solidFill>
              </a:rPr>
              <a:t>   </a:t>
            </a:r>
            <a:r>
              <a:rPr lang="en-US" sz="2000" b="1" dirty="0" smtClean="0">
                <a:solidFill>
                  <a:schemeClr val="accent4">
                    <a:lumMod val="50000"/>
                  </a:schemeClr>
                </a:solidFill>
              </a:rPr>
              <a:t>• DAVID MARSH, 2002; </a:t>
            </a:r>
          </a:p>
          <a:p>
            <a:pPr>
              <a:buNone/>
            </a:pPr>
            <a:r>
              <a:rPr lang="it-IT" sz="2000" b="1" dirty="0" smtClean="0">
                <a:solidFill>
                  <a:schemeClr val="accent4">
                    <a:lumMod val="50000"/>
                  </a:schemeClr>
                </a:solidFill>
              </a:rPr>
              <a:t>   </a:t>
            </a:r>
            <a:r>
              <a:rPr lang="en-US" sz="2000" b="1" dirty="0" smtClean="0">
                <a:solidFill>
                  <a:schemeClr val="accent4">
                    <a:lumMod val="50000"/>
                  </a:schemeClr>
                </a:solidFill>
              </a:rPr>
              <a:t>• THE CHANGING EUROPEAN CLASSROOM, 2005; </a:t>
            </a:r>
          </a:p>
          <a:p>
            <a:pPr>
              <a:buNone/>
            </a:pPr>
            <a:r>
              <a:rPr lang="en-US" sz="2000" b="1" dirty="0" smtClean="0">
                <a:solidFill>
                  <a:schemeClr val="accent4">
                    <a:lumMod val="50000"/>
                  </a:schemeClr>
                </a:solidFill>
              </a:rPr>
              <a:t>   • COMMISSION OF THE EUROPEAN COMMUNITIES,2005</a:t>
            </a:r>
            <a:r>
              <a:rPr lang="en-US" sz="2000" dirty="0" smtClean="0">
                <a:solidFill>
                  <a:schemeClr val="accent4">
                    <a:lumMod val="50000"/>
                  </a:schemeClr>
                </a:solidFill>
              </a:rPr>
              <a:t>; </a:t>
            </a:r>
            <a:endParaRPr lang="it-IT" sz="2000" dirty="0">
              <a:solidFill>
                <a:schemeClr val="accent4">
                  <a:lumMod val="50000"/>
                </a:schemeClr>
              </a:solidFill>
            </a:endParaRPr>
          </a:p>
        </p:txBody>
      </p:sp>
      <p:sp>
        <p:nvSpPr>
          <p:cNvPr id="4" name="Rettangolo 3"/>
          <p:cNvSpPr/>
          <p:nvPr/>
        </p:nvSpPr>
        <p:spPr>
          <a:xfrm>
            <a:off x="395536" y="6021288"/>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CLIL: </a:t>
            </a:r>
            <a:r>
              <a:rPr lang="it-IT" dirty="0" err="1" smtClean="0"/>
              <a:t>Content</a:t>
            </a:r>
            <a:r>
              <a:rPr lang="it-IT" dirty="0" smtClean="0"/>
              <a:t> and </a:t>
            </a:r>
            <a:r>
              <a:rPr lang="it-IT" dirty="0" err="1" smtClean="0"/>
              <a:t>Language</a:t>
            </a:r>
            <a:r>
              <a:rPr lang="it-IT" dirty="0" smtClean="0"/>
              <a:t> </a:t>
            </a:r>
            <a:r>
              <a:rPr lang="it-IT" dirty="0" err="1" smtClean="0"/>
              <a:t>integrated</a:t>
            </a:r>
            <a:r>
              <a:rPr lang="it-IT" dirty="0" smtClean="0"/>
              <a:t> </a:t>
            </a:r>
            <a:r>
              <a:rPr lang="it-IT" dirty="0" err="1" smtClean="0"/>
              <a:t>Learning</a:t>
            </a:r>
            <a:endParaRPr lang="it-IT" dirty="0"/>
          </a:p>
        </p:txBody>
      </p:sp>
      <p:sp>
        <p:nvSpPr>
          <p:cNvPr id="3" name="Segnaposto contenuto 2"/>
          <p:cNvSpPr>
            <a:spLocks noGrp="1"/>
          </p:cNvSpPr>
          <p:nvPr>
            <p:ph idx="1"/>
          </p:nvPr>
        </p:nvSpPr>
        <p:spPr/>
        <p:txBody>
          <a:bodyPr>
            <a:normAutofit/>
          </a:bodyPr>
          <a:lstStyle/>
          <a:p>
            <a:pPr algn="just"/>
            <a:r>
              <a:rPr lang="it-IT" sz="4000" b="1" dirty="0" smtClean="0">
                <a:solidFill>
                  <a:schemeClr val="accent4">
                    <a:lumMod val="50000"/>
                  </a:schemeClr>
                </a:solidFill>
              </a:rPr>
              <a:t>IN ITALIA LO SVILUPPO DELL’INSEGNAMENTO VEICOLARE DELLE LINGUE STRANIERE È FAVORITO :</a:t>
            </a:r>
            <a:endParaRPr lang="it-IT" sz="4000" b="1" dirty="0">
              <a:solidFill>
                <a:schemeClr val="accent4">
                  <a:lumMod val="50000"/>
                </a:schemeClr>
              </a:solidFill>
            </a:endParaRPr>
          </a:p>
        </p:txBody>
      </p:sp>
      <p:sp>
        <p:nvSpPr>
          <p:cNvPr id="4" name="Rettangolo 3"/>
          <p:cNvSpPr/>
          <p:nvPr/>
        </p:nvSpPr>
        <p:spPr>
          <a:xfrm>
            <a:off x="395536" y="5949280"/>
            <a:ext cx="2680542" cy="369332"/>
          </a:xfrm>
          <a:prstGeom prst="rect">
            <a:avLst/>
          </a:prstGeom>
        </p:spPr>
        <p:txBody>
          <a:bodyPr wrap="none">
            <a:spAutoFit/>
          </a:bodyPr>
          <a:lstStyle/>
          <a:p>
            <a:r>
              <a:rPr lang="it-IT" b="1" dirty="0" smtClean="0">
                <a:solidFill>
                  <a:srgbClr val="40746E"/>
                </a:solidFill>
              </a:rPr>
              <a:t>Maria Lucia Ciancio</a:t>
            </a:r>
            <a:endParaRPr lang="it-IT" b="1" dirty="0">
              <a:solidFill>
                <a:srgbClr val="40746E"/>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1358</Words>
  <Application>Microsoft Office PowerPoint</Application>
  <PresentationFormat>Presentazione su schermo (4:3)</PresentationFormat>
  <Paragraphs>101</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Astro</vt:lpstr>
      <vt:lpstr>CLIL: Content and Language integrated Learning APPRENDIMENTO INTEGRATO DI LINGUA E CONTENUTO </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CLIL: Content and Language integrated Learning</vt:lpstr>
      <vt:lpstr>INFORMATIVA  DECRETO CLIL E AVVIO DEI CORSI. </vt:lpstr>
      <vt:lpstr>In Sicilia i corsi da attivare sono: - Metodologia: 2 - Inglese: 3 ( B1 – B2 – 2)  </vt:lpstr>
      <vt:lpstr>I CORSI, IN PRIMA ISTANZA  RIVOLTI ESCLUSIVAMENTE AI DOCENTI IN SERVIZIO NEI LICEI LINGUISTICI, AVRANNO DURATA PLURIENNALE CON PIÙ LIVELLI DI COMPETENZA (B1, B2, C1, C2); IL C1 È CONSIDERATO LIVELLO MINIMO PER INSEGNARE CON IL CLIL, MA DATA LA CARENZA DI QUESTI LIVELLI DI COMPETENZA SI PENSA DI AFFIDARE L’ INSEGNAMENTO CON IL CLIL ANCHE A CHI ABBIA UN LIVELLO DI COMPETENZA INFERIORE</vt:lpstr>
      <vt:lpstr>Vi E’IL GRAVE RITARDO NELL’AVVIO DI QUESTI PERCORSI PREVISTI DAL RIORDINO DELLA SCUOLA SECONDARIA DI SECONDO GRADO. CIÒ NON CONSENTIRÀ DI AVERE LE PROFESSIONALITÀ FORMATE PER PROSSIMO ANNO SCOLASTICO, CON EVIDENTE ABBASSAMENTO DEGLI STANDARD DI QUALITÀ DELL’OFFERTA FORMATIVA CLIL DESTINATA AI RAGAZZI E CON PALESE DISAGIO PROFESSIONALE DEGLI STESSI DOCENTI. </vt:lpstr>
      <vt:lpstr>IL RIFERIMENTO ALL’ART. 64 DEL CCNL È MOLTO RESIDUALE IN QUANTO CINQUE GIORNI DI PERMESSO PER AGGIORNAMENTO SONO DEL TUTTO INSUFFICIENTI A COPRIRE CENTINAIA DI ORE DI FREQUENZA.  INOLTRE NON SI PREVEDE ALCUN RIMBORSO SPESE PER RAGGIUNGERE LA SEDE DEL CORSO.  </vt:lpstr>
      <vt:lpstr>GRAZIE PER L’ATTENZIONE  marialuciaciancio@hotmail.com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CLIL: Content and Language integrated Learning APPRENDIMENTO INTEGRATO DI LINGUA E CONTENUTO DIRETTIVE DEL MIUR</dc:title>
  <dc:creator>utente</dc:creator>
  <cp:lastModifiedBy>Maria Lucia Ciancio</cp:lastModifiedBy>
  <cp:revision>28</cp:revision>
  <dcterms:created xsi:type="dcterms:W3CDTF">2012-03-08T22:45:15Z</dcterms:created>
  <dcterms:modified xsi:type="dcterms:W3CDTF">2012-03-12T21:02:42Z</dcterms:modified>
</cp:coreProperties>
</file>