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67" r:id="rId4"/>
    <p:sldId id="268" r:id="rId5"/>
    <p:sldId id="263" r:id="rId6"/>
    <p:sldId id="269" r:id="rId7"/>
    <p:sldId id="258" r:id="rId8"/>
    <p:sldId id="270" r:id="rId9"/>
    <p:sldId id="271" r:id="rId10"/>
    <p:sldId id="259" r:id="rId11"/>
    <p:sldId id="264" r:id="rId12"/>
    <p:sldId id="265" r:id="rId13"/>
    <p:sldId id="260" r:id="rId14"/>
    <p:sldId id="261" r:id="rId15"/>
    <p:sldId id="262" r:id="rId16"/>
    <p:sldId id="27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4" autoAdjust="0"/>
    <p:restoredTop sz="93543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C4304-3800-43EF-8F6E-E23A7608C3C1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57AE2-8DAE-4880-A5B3-6F0BCDE27B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344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7AE2-8DAE-4880-A5B3-6F0BCDE27BA9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48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7AE2-8DAE-4880-A5B3-6F0BCDE27BA9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625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7AE2-8DAE-4880-A5B3-6F0BCDE27BA9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066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A4B716-0C78-480F-B329-147BED0EBCBE}" type="datetimeFigureOut">
              <a:rPr lang="it-IT" smtClean="0"/>
              <a:t>12/01/2015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DD3043-92A6-4077-8C53-B0E1D9553057}" type="slidenum">
              <a:rPr lang="it-IT" smtClean="0"/>
              <a:t>‹N›</a:t>
            </a:fld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hyperlink" Target="http://it.wikipedia.org/wiki/Materialismo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it.wikipedia.org/wiki/Teleologia" TargetMode="External"/><Relationship Id="rId4" Type="http://schemas.openxmlformats.org/officeDocument/2006/relationships/hyperlink" Target="http://it.wikipedia.org/wiki/Meccanicism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t.wikipedia.org/wiki/Causa_(filosofia)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Ateismo" TargetMode="External"/><Relationship Id="rId7" Type="http://schemas.openxmlformats.org/officeDocument/2006/relationships/slide" Target="slide5.xml"/><Relationship Id="rId2" Type="http://schemas.openxmlformats.org/officeDocument/2006/relationships/hyperlink" Target="http://it.wikipedia.org/wiki/Teologia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it.wikipedia.org/wiki/Anassagor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Parmenide" TargetMode="External"/><Relationship Id="rId2" Type="http://schemas.openxmlformats.org/officeDocument/2006/relationships/hyperlink" Target="http://it.wikipedia.org/wiki/Gnoseologia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Conformismo#L.27anticonformismo" TargetMode="External"/><Relationship Id="rId2" Type="http://schemas.openxmlformats.org/officeDocument/2006/relationships/hyperlink" Target="http://it.wikipedia.org/wiki/Et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t.wikipedia.org/wiki/Niccol%C3%B2_Copernico" TargetMode="External"/><Relationship Id="rId3" Type="http://schemas.openxmlformats.org/officeDocument/2006/relationships/hyperlink" Target="http://it.wikipedia.org/wiki/Metodo_scientifico" TargetMode="External"/><Relationship Id="rId7" Type="http://schemas.openxmlformats.org/officeDocument/2006/relationships/hyperlink" Target="http://it.wikipedia.org/wiki/Sistema_eliocentrico" TargetMode="External"/><Relationship Id="rId2" Type="http://schemas.openxmlformats.org/officeDocument/2006/relationships/hyperlink" Target="http://it.wikipedia.org/wiki/Galileo_Galile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.wikipedia.org/wiki/Antoine-Laurent_de_Lavoisier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it.wikipedia.org/wiki/Legge_della_conservazione_della_massa_(chimica)" TargetMode="External"/><Relationship Id="rId10" Type="http://schemas.microsoft.com/office/2007/relationships/hdphoto" Target="../media/hdphoto1.wdp"/><Relationship Id="rId4" Type="http://schemas.openxmlformats.org/officeDocument/2006/relationships/hyperlink" Target="http://it.wikipedia.org/wiki/John_Dalton" TargetMode="Externa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t.wikipedia.org/wiki/Epicuro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jpeg"/><Relationship Id="rId7" Type="http://schemas.openxmlformats.org/officeDocument/2006/relationships/hyperlink" Target="http://it.wikipedia.org/wiki/Scuola_eleatica" TargetMode="External"/><Relationship Id="rId2" Type="http://schemas.openxmlformats.org/officeDocument/2006/relationships/hyperlink" Target="http://it.wikipedia.org/wiki/Abd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.wikipedia.org/wiki/Leucippo_(filosofo)" TargetMode="External"/><Relationship Id="rId5" Type="http://schemas.openxmlformats.org/officeDocument/2006/relationships/hyperlink" Target="http://it.wikipedia.org/wiki/Socrate" TargetMode="External"/><Relationship Id="rId4" Type="http://schemas.openxmlformats.org/officeDocument/2006/relationships/hyperlink" Target="http://it.wikipedia.org/wiki/Sofistica" TargetMode="Externa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it.wikipedia.org/wiki/Cosmologia_(filosofia)" TargetMode="External"/><Relationship Id="rId7" Type="http://schemas.openxmlformats.org/officeDocument/2006/relationships/hyperlink" Target="http://it.wikipedia.org/wiki/Eraclito" TargetMode="External"/><Relationship Id="rId2" Type="http://schemas.openxmlformats.org/officeDocument/2006/relationships/hyperlink" Target="http://it.wikipedia.org/wiki/Fis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.wikipedia.org/wiki/Parmenide" TargetMode="External"/><Relationship Id="rId5" Type="http://schemas.openxmlformats.org/officeDocument/2006/relationships/hyperlink" Target="http://it.wikipedia.org/w/index.php?title=Pluralismo_(filosofia)&amp;redirect=no" TargetMode="External"/><Relationship Id="rId4" Type="http://schemas.openxmlformats.org/officeDocument/2006/relationships/hyperlink" Target="http://it.wikipedia.org/wiki/Arch%C3%A8" TargetMode="Externa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t.wikipedia.org/wiki/Presocratici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2.png"/><Relationship Id="rId7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6.xml"/><Relationship Id="rId4" Type="http://schemas.microsoft.com/office/2007/relationships/hdphoto" Target="../media/hdphoto1.wdp"/><Relationship Id="rId9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Atomismo" TargetMode="Externa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229600" cy="1828800"/>
          </a:xfrm>
        </p:spPr>
        <p:txBody>
          <a:bodyPr>
            <a:normAutofit/>
            <a:scene3d>
              <a:camera prst="isometricOffAxis2Left"/>
              <a:lightRig rig="soft" dir="t">
                <a:rot lat="0" lon="0" rev="17220000"/>
              </a:lightRig>
            </a:scene3d>
            <a:sp3d extrusionH="25400" prstMaterial="softEdge">
              <a:bevelT w="38100" h="133350"/>
            </a:sp3d>
          </a:bodyPr>
          <a:lstStyle/>
          <a:p>
            <a:r>
              <a:rPr lang="it-IT" sz="8000" dirty="0" smtClean="0">
                <a:effectLst>
                  <a:outerShdw blurRad="127000" dist="469900" dir="2340000" sx="113000" sy="113000" algn="tl" rotWithShape="0">
                    <a:srgbClr val="000000">
                      <a:alpha val="43000"/>
                    </a:srgbClr>
                  </a:outerShdw>
                </a:effectLst>
              </a:rPr>
              <a:t>Democrito</a:t>
            </a:r>
            <a:endParaRPr lang="it-IT" sz="8000" dirty="0">
              <a:effectLst>
                <a:outerShdw blurRad="127000" dist="469900" dir="2340000" sx="113000" sy="113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55776" y="4653136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it-IT" dirty="0" smtClean="0">
                <a:solidFill>
                  <a:srgbClr val="FFCC00"/>
                </a:solidFill>
              </a:rPr>
              <a:t>A cura di Francesco Biagio </a:t>
            </a:r>
            <a:r>
              <a:rPr lang="it-IT" dirty="0" err="1" smtClean="0">
                <a:solidFill>
                  <a:srgbClr val="FFCC00"/>
                </a:solidFill>
              </a:rPr>
              <a:t>Arcofora</a:t>
            </a:r>
            <a:r>
              <a:rPr lang="it-IT" dirty="0">
                <a:solidFill>
                  <a:srgbClr val="FFCC00"/>
                </a:solidFill>
              </a:rPr>
              <a:t/>
            </a:r>
            <a:br>
              <a:rPr lang="it-IT" dirty="0">
                <a:solidFill>
                  <a:srgbClr val="FFCC00"/>
                </a:solidFill>
              </a:rPr>
            </a:br>
            <a:r>
              <a:rPr lang="it-IT" dirty="0">
                <a:solidFill>
                  <a:srgbClr val="FFCC00"/>
                </a:solidFill>
              </a:rPr>
              <a:t>C</a:t>
            </a:r>
            <a:r>
              <a:rPr lang="it-IT" dirty="0" smtClean="0">
                <a:solidFill>
                  <a:srgbClr val="FFCC00"/>
                </a:solidFill>
              </a:rPr>
              <a:t>lasse III D</a:t>
            </a:r>
            <a:br>
              <a:rPr lang="it-IT" dirty="0" smtClean="0">
                <a:solidFill>
                  <a:srgbClr val="FFCC00"/>
                </a:solidFill>
              </a:rPr>
            </a:br>
            <a:r>
              <a:rPr lang="it-IT" dirty="0" smtClean="0">
                <a:solidFill>
                  <a:srgbClr val="FFCC00"/>
                </a:solidFill>
              </a:rPr>
              <a:t>Liceo scientifico "E. Fermi"</a:t>
            </a:r>
            <a:br>
              <a:rPr lang="it-IT" dirty="0" smtClean="0">
                <a:solidFill>
                  <a:srgbClr val="FFCC00"/>
                </a:solidFill>
              </a:rPr>
            </a:br>
            <a:r>
              <a:rPr lang="it-IT" dirty="0" smtClean="0">
                <a:solidFill>
                  <a:srgbClr val="FFCC00"/>
                </a:solidFill>
              </a:rPr>
              <a:t>Anno scolastico 2014/2015</a:t>
            </a:r>
            <a:endParaRPr lang="it-IT" dirty="0">
              <a:solidFill>
                <a:srgbClr val="FFCC00"/>
              </a:solidFill>
            </a:endParaRPr>
          </a:p>
        </p:txBody>
      </p:sp>
      <p:pic>
        <p:nvPicPr>
          <p:cNvPr id="1026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783" y="0"/>
            <a:ext cx="2857218" cy="2708920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tente\AppData\Local\Microsoft\Windows\Temporary Internet Files\Content.IE5\8MMPHJXW\atomo (1)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8457">
            <a:off x="243659" y="243659"/>
            <a:ext cx="1728192" cy="1728192"/>
          </a:xfrm>
          <a:prstGeom prst="roundRect">
            <a:avLst>
              <a:gd name="adj" fmla="val 4919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extLst/>
        </p:spPr>
      </p:pic>
      <p:pic>
        <p:nvPicPr>
          <p:cNvPr id="2057" name="Picture 9" descr="C:\Users\Utente\AppData\Local\Microsoft\Windows\Temporary Internet Files\Content.IE5\8MMPHJXW\CMO_SE~1[1]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2" b="7773"/>
          <a:stretch/>
        </p:blipFill>
        <p:spPr bwMode="auto">
          <a:xfrm>
            <a:off x="467544" y="4076130"/>
            <a:ext cx="1999616" cy="2290631"/>
          </a:xfrm>
          <a:prstGeom prst="roundRect">
            <a:avLst>
              <a:gd name="adj" fmla="val 21844"/>
            </a:avLst>
          </a:prstGeom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34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it-IT" dirty="0" smtClean="0"/>
              <a:t>Materialismo</a:t>
            </a:r>
            <a:r>
              <a:rPr lang="it-IT" baseline="0" dirty="0" smtClean="0"/>
              <a:t> e </a:t>
            </a:r>
            <a:br>
              <a:rPr lang="it-IT" baseline="0" dirty="0" smtClean="0"/>
            </a:br>
            <a:r>
              <a:rPr lang="it-IT" baseline="0" dirty="0" smtClean="0"/>
              <a:t>meccanicismo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L’atomismo si appoggia su due ulteriori dottrine:</a:t>
            </a:r>
          </a:p>
          <a:p>
            <a:pPr algn="just">
              <a:buClr>
                <a:srgbClr val="FFCC00"/>
              </a:buClr>
              <a:buFont typeface="Wingdings" pitchFamily="2" charset="2"/>
              <a:buChar char="v"/>
            </a:pPr>
            <a:r>
              <a:rPr lang="it-IT" dirty="0" smtClean="0">
                <a:solidFill>
                  <a:srgbClr val="FFCC00"/>
                </a:solidFill>
              </a:rPr>
              <a:t>Il </a:t>
            </a:r>
            <a:r>
              <a:rPr lang="it-IT" dirty="0" smtClean="0">
                <a:solidFill>
                  <a:srgbClr val="FFCC00"/>
                </a:solidFill>
                <a:hlinkClick r:id="rId3"/>
              </a:rPr>
              <a:t>materialismo</a:t>
            </a:r>
            <a:r>
              <a:rPr lang="it-IT" dirty="0" smtClean="0">
                <a:solidFill>
                  <a:srgbClr val="FFCC00"/>
                </a:solidFill>
              </a:rPr>
              <a:t>, la corrente cosmologica secondo il quale  la realtà è costituita da una materia eterna mossa da un’energia intrinseca e regolata da </a:t>
            </a:r>
            <a:r>
              <a:rPr lang="it-IT" i="1" dirty="0" smtClean="0">
                <a:solidFill>
                  <a:srgbClr val="FFCC00"/>
                </a:solidFill>
              </a:rPr>
              <a:t>leggi</a:t>
            </a:r>
            <a:r>
              <a:rPr lang="it-IT" dirty="0" smtClean="0">
                <a:solidFill>
                  <a:srgbClr val="FFCC00"/>
                </a:solidFill>
              </a:rPr>
              <a:t> </a:t>
            </a:r>
            <a:r>
              <a:rPr lang="it-IT" i="1" dirty="0" smtClean="0">
                <a:solidFill>
                  <a:srgbClr val="FFCC00"/>
                </a:solidFill>
              </a:rPr>
              <a:t>meccaniche</a:t>
            </a:r>
            <a:r>
              <a:rPr lang="it-IT" dirty="0" smtClean="0">
                <a:solidFill>
                  <a:srgbClr val="FFCC00"/>
                </a:solidFill>
              </a:rPr>
              <a:t>;</a:t>
            </a:r>
          </a:p>
          <a:p>
            <a:pPr algn="just">
              <a:buClr>
                <a:srgbClr val="FFCC00"/>
              </a:buClr>
              <a:buFont typeface="Wingdings" pitchFamily="2" charset="2"/>
              <a:buChar char="v"/>
            </a:pPr>
            <a:r>
              <a:rPr lang="it-IT" dirty="0" smtClean="0">
                <a:solidFill>
                  <a:srgbClr val="FFCC00"/>
                </a:solidFill>
              </a:rPr>
              <a:t>Il </a:t>
            </a:r>
            <a:r>
              <a:rPr lang="it-IT" dirty="0" smtClean="0">
                <a:solidFill>
                  <a:srgbClr val="FFCC00"/>
                </a:solidFill>
                <a:hlinkClick r:id="rId4"/>
              </a:rPr>
              <a:t>meccanicismo</a:t>
            </a:r>
            <a:r>
              <a:rPr lang="it-IT" dirty="0" smtClean="0">
                <a:solidFill>
                  <a:srgbClr val="FFCC00"/>
                </a:solidFill>
              </a:rPr>
              <a:t>, il quale afferma che la materia è mossa da leggi prive di alcuna finalità, dunque ogni fenomeno in natura non deriva dalla volontà di alcun Dio o Noús. Opposto al meccanicismo è il </a:t>
            </a:r>
            <a:r>
              <a:rPr lang="it-IT" dirty="0" smtClean="0">
                <a:solidFill>
                  <a:srgbClr val="FFCC00"/>
                </a:solidFill>
                <a:hlinkClick r:id="rId5"/>
              </a:rPr>
              <a:t>finalismo</a:t>
            </a:r>
            <a:r>
              <a:rPr lang="it-IT" dirty="0" smtClean="0">
                <a:solidFill>
                  <a:srgbClr val="FFCC00"/>
                </a:solidFill>
              </a:rPr>
              <a:t>.</a:t>
            </a:r>
          </a:p>
        </p:txBody>
      </p:sp>
      <p:pic>
        <p:nvPicPr>
          <p:cNvPr id="5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ccia a sinistra 5">
            <a:hlinkClick r:id="rId8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428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1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 smtClean="0"/>
              <a:t>Causalismo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Il </a:t>
            </a:r>
            <a:r>
              <a:rPr lang="it-IT" dirty="0" smtClean="0">
                <a:solidFill>
                  <a:srgbClr val="FFCC00"/>
                </a:solidFill>
                <a:hlinkClick r:id="rId2"/>
              </a:rPr>
              <a:t>causalismo</a:t>
            </a:r>
            <a:r>
              <a:rPr lang="it-IT" dirty="0" smtClean="0">
                <a:solidFill>
                  <a:srgbClr val="FFCC00"/>
                </a:solidFill>
              </a:rPr>
              <a:t>, o determinismo, è parte integrante dell’atomismo e derivazione del meccanicismo. Esso afferma che, poiché la materia è mossa da leggi meccaniche, ad ogni fenomeno corrisponde una causa ben precisa.</a:t>
            </a:r>
          </a:p>
          <a:p>
            <a:pPr marL="137160" indent="0" algn="ctr">
              <a:buNone/>
            </a:pPr>
            <a:r>
              <a:rPr lang="it-IT" i="1" dirty="0" smtClean="0">
                <a:solidFill>
                  <a:srgbClr val="FFCC00"/>
                </a:solidFill>
              </a:rPr>
              <a:t>«Ex nihilo nihil </a:t>
            </a:r>
            <a:r>
              <a:rPr lang="it-IT" i="1" dirty="0" err="1" smtClean="0">
                <a:solidFill>
                  <a:srgbClr val="FFCC00"/>
                </a:solidFill>
              </a:rPr>
              <a:t>fit</a:t>
            </a:r>
            <a:r>
              <a:rPr lang="it-IT" i="1" dirty="0" smtClean="0">
                <a:solidFill>
                  <a:srgbClr val="FFCC00"/>
                </a:solidFill>
              </a:rPr>
              <a:t>» </a:t>
            </a:r>
            <a:r>
              <a:rPr lang="it-IT" dirty="0" smtClean="0">
                <a:solidFill>
                  <a:srgbClr val="FFCC00"/>
                </a:solidFill>
              </a:rPr>
              <a:t>(Nulla viene dal nulla)</a:t>
            </a:r>
          </a:p>
          <a:p>
            <a:pPr marL="137160" indent="0" algn="r">
              <a:buNone/>
            </a:pPr>
            <a:r>
              <a:rPr lang="it-IT" sz="2000" dirty="0" smtClean="0">
                <a:solidFill>
                  <a:srgbClr val="FFCC00"/>
                </a:solidFill>
              </a:rPr>
              <a:t>(</a:t>
            </a:r>
            <a:r>
              <a:rPr lang="it-IT" sz="2000" i="1" dirty="0" smtClean="0">
                <a:solidFill>
                  <a:srgbClr val="FFCC00"/>
                </a:solidFill>
              </a:rPr>
              <a:t>Principia Philosophiae</a:t>
            </a:r>
            <a:r>
              <a:rPr lang="it-IT" sz="2000" dirty="0" smtClean="0">
                <a:solidFill>
                  <a:srgbClr val="FFCC00"/>
                </a:solidFill>
              </a:rPr>
              <a:t>, R. Cartesio)</a:t>
            </a:r>
            <a:endParaRPr lang="it-IT" sz="2000" dirty="0">
              <a:solidFill>
                <a:srgbClr val="FFCC00"/>
              </a:solidFill>
            </a:endParaRPr>
          </a:p>
        </p:txBody>
      </p:sp>
      <p:pic>
        <p:nvPicPr>
          <p:cNvPr id="5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ccia a sinistra 5">
            <a:hlinkClick r:id="rId5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87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5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9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 smtClean="0"/>
              <a:t>Teologia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Democrito si interessò anche di </a:t>
            </a:r>
            <a:r>
              <a:rPr lang="it-IT" dirty="0" smtClean="0">
                <a:solidFill>
                  <a:srgbClr val="FFCC00"/>
                </a:solidFill>
                <a:hlinkClick r:id="rId2"/>
              </a:rPr>
              <a:t>teologia</a:t>
            </a:r>
            <a:r>
              <a:rPr lang="it-IT" dirty="0" smtClean="0">
                <a:solidFill>
                  <a:srgbClr val="FFCC00"/>
                </a:solidFill>
              </a:rPr>
              <a:t>. Data la sua concezione meccanicistica della realtà, egli è comunemente considerato un </a:t>
            </a:r>
            <a:r>
              <a:rPr lang="it-IT" dirty="0" smtClean="0">
                <a:solidFill>
                  <a:srgbClr val="FFCC00"/>
                </a:solidFill>
                <a:hlinkClick r:id="rId3"/>
              </a:rPr>
              <a:t>ateo</a:t>
            </a:r>
            <a:r>
              <a:rPr lang="it-IT" dirty="0" smtClean="0">
                <a:solidFill>
                  <a:srgbClr val="FFCC00"/>
                </a:solidFill>
              </a:rPr>
              <a:t>, e secondo alcune fonti ha anche disprezzato la credenza di </a:t>
            </a:r>
            <a:r>
              <a:rPr lang="it-IT" dirty="0" smtClean="0">
                <a:solidFill>
                  <a:srgbClr val="FFCC00"/>
                </a:solidFill>
                <a:hlinkClick r:id="rId4"/>
              </a:rPr>
              <a:t>Anassagora</a:t>
            </a:r>
            <a:r>
              <a:rPr lang="it-IT" dirty="0" smtClean="0">
                <a:solidFill>
                  <a:srgbClr val="FFCC00"/>
                </a:solidFill>
              </a:rPr>
              <a:t> in un Noús ordinatore e motore della materia. In realtà, benché atomista, Democrito non è ateo, poiché crede nell’esistenza di </a:t>
            </a:r>
            <a:r>
              <a:rPr lang="it-IT" i="1" dirty="0" smtClean="0">
                <a:solidFill>
                  <a:srgbClr val="FFCC00"/>
                </a:solidFill>
              </a:rPr>
              <a:t>Dei</a:t>
            </a:r>
            <a:r>
              <a:rPr lang="it-IT" dirty="0" smtClean="0">
                <a:solidFill>
                  <a:srgbClr val="FFCC00"/>
                </a:solidFill>
              </a:rPr>
              <a:t> posti nello </a:t>
            </a:r>
            <a:r>
              <a:rPr lang="it-IT" i="1" dirty="0" smtClean="0">
                <a:solidFill>
                  <a:srgbClr val="FFCC00"/>
                </a:solidFill>
              </a:rPr>
              <a:t>spazio</a:t>
            </a:r>
            <a:r>
              <a:rPr lang="it-IT" dirty="0" smtClean="0">
                <a:solidFill>
                  <a:srgbClr val="FFCC00"/>
                </a:solidFill>
              </a:rPr>
              <a:t> tra gli infiniti mondi dell’universo.</a:t>
            </a:r>
            <a:endParaRPr lang="it-IT" dirty="0">
              <a:solidFill>
                <a:srgbClr val="FFCC00"/>
              </a:solidFill>
            </a:endParaRPr>
          </a:p>
        </p:txBody>
      </p:sp>
      <p:pic>
        <p:nvPicPr>
          <p:cNvPr id="5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ccia a sinistra 5">
            <a:hlinkClick r:id="rId7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30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" fill="hold">
                                          <p:stCondLst>
                                            <p:cond delay="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" decel="50000" autoRev="1" fill="hold">
                                          <p:stCondLst>
                                            <p:cond delay="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7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 smtClean="0"/>
              <a:t>Gnoseologia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 anchor="ctr"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Riguardo la </a:t>
            </a:r>
            <a:r>
              <a:rPr lang="it-IT" dirty="0" smtClean="0">
                <a:solidFill>
                  <a:srgbClr val="FFCC00"/>
                </a:solidFill>
                <a:hlinkClick r:id="rId2"/>
              </a:rPr>
              <a:t>gnoseologia</a:t>
            </a:r>
            <a:r>
              <a:rPr lang="it-IT" dirty="0" smtClean="0">
                <a:solidFill>
                  <a:srgbClr val="FFCC00"/>
                </a:solidFill>
              </a:rPr>
              <a:t>, Democrito segue il pensiero di </a:t>
            </a:r>
            <a:r>
              <a:rPr lang="it-IT" dirty="0" smtClean="0">
                <a:solidFill>
                  <a:srgbClr val="FFCC00"/>
                </a:solidFill>
                <a:hlinkClick r:id="rId3"/>
              </a:rPr>
              <a:t>Parmenide</a:t>
            </a:r>
            <a:r>
              <a:rPr lang="it-IT" dirty="0" smtClean="0">
                <a:solidFill>
                  <a:srgbClr val="FFCC00"/>
                </a:solidFill>
              </a:rPr>
              <a:t> dei due sentieri (</a:t>
            </a:r>
            <a:r>
              <a:rPr lang="it-IT" i="1" dirty="0" err="1" smtClean="0">
                <a:solidFill>
                  <a:srgbClr val="FFCC00"/>
                </a:solidFill>
              </a:rPr>
              <a:t>dóxa</a:t>
            </a:r>
            <a:r>
              <a:rPr lang="it-IT" dirty="0" smtClean="0">
                <a:solidFill>
                  <a:srgbClr val="FFCC00"/>
                </a:solidFill>
              </a:rPr>
              <a:t> e </a:t>
            </a:r>
            <a:r>
              <a:rPr lang="it-IT" i="1" dirty="0" err="1" smtClean="0">
                <a:solidFill>
                  <a:srgbClr val="FFCC00"/>
                </a:solidFill>
              </a:rPr>
              <a:t>alétheia</a:t>
            </a:r>
            <a:r>
              <a:rPr lang="it-IT" dirty="0" smtClean="0">
                <a:solidFill>
                  <a:srgbClr val="FFCC00"/>
                </a:solidFill>
              </a:rPr>
              <a:t>), anche se ritiene che la conoscenza sensibile costituisca pur sempre un primo passo necessario per raggiungere la Verità. Egli afferma che la </a:t>
            </a:r>
            <a:r>
              <a:rPr lang="it-IT" i="1" dirty="0" smtClean="0">
                <a:solidFill>
                  <a:srgbClr val="FFCC00"/>
                </a:solidFill>
              </a:rPr>
              <a:t>sensazione</a:t>
            </a:r>
            <a:r>
              <a:rPr lang="it-IT" dirty="0" smtClean="0">
                <a:solidFill>
                  <a:srgbClr val="FFCC00"/>
                </a:solidFill>
              </a:rPr>
              <a:t> avvenga grazie a due elementi:</a:t>
            </a:r>
          </a:p>
          <a:p>
            <a:pPr algn="just">
              <a:buClr>
                <a:srgbClr val="FFCC00"/>
              </a:buClr>
              <a:buFont typeface="Wingdings" pitchFamily="2" charset="2"/>
              <a:buChar char="v"/>
            </a:pPr>
            <a:r>
              <a:rPr lang="it-IT" dirty="0" smtClean="0">
                <a:solidFill>
                  <a:srgbClr val="FFCC00"/>
                </a:solidFill>
              </a:rPr>
              <a:t>L’</a:t>
            </a:r>
            <a:r>
              <a:rPr lang="it-IT" i="1" dirty="0" smtClean="0">
                <a:solidFill>
                  <a:srgbClr val="FFCC00"/>
                </a:solidFill>
              </a:rPr>
              <a:t>anima</a:t>
            </a:r>
            <a:r>
              <a:rPr lang="it-IT" dirty="0" smtClean="0">
                <a:solidFill>
                  <a:srgbClr val="FFCC00"/>
                </a:solidFill>
              </a:rPr>
              <a:t>, cioè un insieme di atomi </a:t>
            </a:r>
            <a:r>
              <a:rPr lang="it-IT" i="1" dirty="0" smtClean="0">
                <a:solidFill>
                  <a:srgbClr val="FFCC00"/>
                </a:solidFill>
              </a:rPr>
              <a:t>psichici</a:t>
            </a:r>
            <a:r>
              <a:rPr lang="it-IT" dirty="0" smtClean="0">
                <a:solidFill>
                  <a:srgbClr val="FFCC00"/>
                </a:solidFill>
              </a:rPr>
              <a:t> presenti nelle varie parti del nostro corpo;</a:t>
            </a:r>
          </a:p>
          <a:p>
            <a:pPr algn="just">
              <a:buClr>
                <a:srgbClr val="FFCC00"/>
              </a:buClr>
              <a:buFont typeface="Wingdings" pitchFamily="2" charset="2"/>
              <a:buChar char="v"/>
            </a:pPr>
            <a:r>
              <a:rPr lang="it-IT" dirty="0" smtClean="0">
                <a:solidFill>
                  <a:srgbClr val="FFCC00"/>
                </a:solidFill>
              </a:rPr>
              <a:t>Gli </a:t>
            </a:r>
            <a:r>
              <a:rPr lang="it-IT" i="1" dirty="0" smtClean="0">
                <a:solidFill>
                  <a:srgbClr val="FFCC00"/>
                </a:solidFill>
              </a:rPr>
              <a:t>effluvi</a:t>
            </a:r>
            <a:r>
              <a:rPr lang="it-IT" dirty="0" smtClean="0">
                <a:solidFill>
                  <a:srgbClr val="FFCC00"/>
                </a:solidFill>
              </a:rPr>
              <a:t>, ovvero emanazioni (o vibrazioni) generate dagli oggetti e che fanno vibrare gli atomi dell’anima, facendo avvenire la sensazione.</a:t>
            </a:r>
          </a:p>
          <a:p>
            <a:pPr marL="137160" indent="0" algn="just">
              <a:buClr>
                <a:srgbClr val="FFCC00"/>
              </a:buClr>
              <a:buNone/>
            </a:pPr>
            <a:r>
              <a:rPr lang="it-IT" dirty="0" smtClean="0">
                <a:solidFill>
                  <a:srgbClr val="FFCC00"/>
                </a:solidFill>
              </a:rPr>
              <a:t>Inoltre distingue per la prima volta  qualità </a:t>
            </a:r>
            <a:r>
              <a:rPr lang="it-IT" i="1" dirty="0" smtClean="0">
                <a:solidFill>
                  <a:srgbClr val="FFCC00"/>
                </a:solidFill>
              </a:rPr>
              <a:t>oggettive</a:t>
            </a:r>
            <a:r>
              <a:rPr lang="it-IT" dirty="0" smtClean="0">
                <a:solidFill>
                  <a:srgbClr val="FFCC00"/>
                </a:solidFill>
              </a:rPr>
              <a:t> e </a:t>
            </a:r>
            <a:r>
              <a:rPr lang="it-IT" i="1" dirty="0" smtClean="0">
                <a:solidFill>
                  <a:srgbClr val="FFCC00"/>
                </a:solidFill>
              </a:rPr>
              <a:t>soggettive</a:t>
            </a:r>
            <a:r>
              <a:rPr lang="it-IT" dirty="0" smtClean="0">
                <a:solidFill>
                  <a:srgbClr val="FFCC00"/>
                </a:solidFill>
              </a:rPr>
              <a:t>.</a:t>
            </a:r>
            <a:endParaRPr lang="it-IT" dirty="0">
              <a:solidFill>
                <a:srgbClr val="FFCC00"/>
              </a:solidFill>
            </a:endParaRPr>
          </a:p>
        </p:txBody>
      </p:sp>
      <p:pic>
        <p:nvPicPr>
          <p:cNvPr id="5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ccia a sinistra 5">
            <a:hlinkClick r:id="rId6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471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4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4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4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4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 smtClean="0"/>
              <a:t>Etica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L’</a:t>
            </a:r>
            <a:r>
              <a:rPr lang="it-IT" dirty="0" smtClean="0">
                <a:solidFill>
                  <a:srgbClr val="FFCC00"/>
                </a:solidFill>
                <a:hlinkClick r:id="rId2"/>
              </a:rPr>
              <a:t>etica</a:t>
            </a:r>
            <a:r>
              <a:rPr lang="it-IT" dirty="0" smtClean="0">
                <a:solidFill>
                  <a:srgbClr val="FFCC00"/>
                </a:solidFill>
              </a:rPr>
              <a:t> di Democrito è volta al raggiungimento della </a:t>
            </a:r>
            <a:r>
              <a:rPr lang="it-IT" i="1" dirty="0" smtClean="0">
                <a:solidFill>
                  <a:srgbClr val="FFCC00"/>
                </a:solidFill>
              </a:rPr>
              <a:t>felicità</a:t>
            </a:r>
            <a:r>
              <a:rPr lang="it-IT" dirty="0" smtClean="0">
                <a:solidFill>
                  <a:srgbClr val="FFCC00"/>
                </a:solidFill>
              </a:rPr>
              <a:t>, la quale non risiede nei beni materiali ma nell’anima e nella </a:t>
            </a:r>
            <a:r>
              <a:rPr lang="it-IT" i="1" dirty="0" smtClean="0">
                <a:solidFill>
                  <a:srgbClr val="FFCC00"/>
                </a:solidFill>
              </a:rPr>
              <a:t>ragione</a:t>
            </a:r>
            <a:r>
              <a:rPr lang="it-IT" dirty="0" smtClean="0">
                <a:solidFill>
                  <a:srgbClr val="FFCC00"/>
                </a:solidFill>
              </a:rPr>
              <a:t>. Quest’ultima diventa così il fulcro della sua filosofia. L’</a:t>
            </a:r>
            <a:r>
              <a:rPr lang="it-IT" i="1" dirty="0" smtClean="0">
                <a:solidFill>
                  <a:srgbClr val="FFCC00"/>
                </a:solidFill>
              </a:rPr>
              <a:t>equilibrio</a:t>
            </a:r>
            <a:r>
              <a:rPr lang="it-IT" dirty="0" smtClean="0">
                <a:solidFill>
                  <a:srgbClr val="FFCC00"/>
                </a:solidFill>
              </a:rPr>
              <a:t> invece è l’ideale di condotta. Inoltre il suo pensiero etico è incentrato sull’</a:t>
            </a:r>
            <a:r>
              <a:rPr lang="it-IT" i="1" dirty="0" smtClean="0">
                <a:solidFill>
                  <a:srgbClr val="FFCC00"/>
                </a:solidFill>
              </a:rPr>
              <a:t>individuo</a:t>
            </a:r>
            <a:r>
              <a:rPr lang="it-IT" dirty="0" smtClean="0">
                <a:solidFill>
                  <a:srgbClr val="FFCC00"/>
                </a:solidFill>
              </a:rPr>
              <a:t> anziché sulla società (</a:t>
            </a:r>
            <a:r>
              <a:rPr lang="it-IT" dirty="0" smtClean="0">
                <a:solidFill>
                  <a:srgbClr val="FFCC00"/>
                </a:solidFill>
                <a:hlinkClick r:id="rId3"/>
              </a:rPr>
              <a:t>anticonformismo</a:t>
            </a:r>
            <a:r>
              <a:rPr lang="it-IT" dirty="0" smtClean="0">
                <a:solidFill>
                  <a:srgbClr val="FFCC00"/>
                </a:solidFill>
              </a:rPr>
              <a:t>).</a:t>
            </a:r>
            <a:endParaRPr lang="it-IT" i="1" dirty="0">
              <a:solidFill>
                <a:srgbClr val="FFCC00"/>
              </a:solidFill>
            </a:endParaRPr>
          </a:p>
        </p:txBody>
      </p:sp>
      <p:pic>
        <p:nvPicPr>
          <p:cNvPr id="5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ccia a sinistra 5">
            <a:hlinkClick r:id="rId6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26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prism isContent="1"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8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 smtClean="0"/>
              <a:t>L’importanza scientifica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Oltre che in ambito filosofico, Democrito ha avuto grande importanza anche per la scienza.  Egli ha infatti posto le basi per la moderna mentalità scientifica, nata molti anni dopo con </a:t>
            </a:r>
            <a:r>
              <a:rPr lang="it-IT" dirty="0" smtClean="0">
                <a:solidFill>
                  <a:srgbClr val="FFCC00"/>
                </a:solidFill>
                <a:hlinkClick r:id="rId2"/>
              </a:rPr>
              <a:t>Galileo Galilei</a:t>
            </a:r>
            <a:r>
              <a:rPr lang="it-IT" dirty="0" smtClean="0">
                <a:solidFill>
                  <a:srgbClr val="FFCC00"/>
                </a:solidFill>
              </a:rPr>
              <a:t> e con la formulazione del </a:t>
            </a:r>
            <a:r>
              <a:rPr lang="it-IT" dirty="0" smtClean="0">
                <a:solidFill>
                  <a:srgbClr val="FFCC00"/>
                </a:solidFill>
                <a:hlinkClick r:id="rId3"/>
              </a:rPr>
              <a:t>metodo sperimentale</a:t>
            </a:r>
            <a:r>
              <a:rPr lang="it-IT" dirty="0" smtClean="0">
                <a:solidFill>
                  <a:srgbClr val="FFCC00"/>
                </a:solidFill>
              </a:rPr>
              <a:t>. Questa mentalità infatti si basa sul </a:t>
            </a:r>
            <a:r>
              <a:rPr lang="it-IT" i="1" dirty="0" smtClean="0">
                <a:solidFill>
                  <a:srgbClr val="FFCC00"/>
                </a:solidFill>
              </a:rPr>
              <a:t>causalismo</a:t>
            </a:r>
            <a:r>
              <a:rPr lang="it-IT" dirty="0" smtClean="0">
                <a:solidFill>
                  <a:srgbClr val="FFCC00"/>
                </a:solidFill>
              </a:rPr>
              <a:t> e su un’analisi </a:t>
            </a:r>
            <a:r>
              <a:rPr lang="it-IT" i="1" dirty="0" smtClean="0">
                <a:solidFill>
                  <a:srgbClr val="FFCC00"/>
                </a:solidFill>
              </a:rPr>
              <a:t>quantitativa</a:t>
            </a:r>
            <a:r>
              <a:rPr lang="it-IT" dirty="0" smtClean="0">
                <a:solidFill>
                  <a:srgbClr val="FFCC00"/>
                </a:solidFill>
              </a:rPr>
              <a:t> e </a:t>
            </a:r>
            <a:r>
              <a:rPr lang="it-IT" i="1" dirty="0" smtClean="0">
                <a:solidFill>
                  <a:srgbClr val="FFCC00"/>
                </a:solidFill>
              </a:rPr>
              <a:t>oggettiva </a:t>
            </a:r>
            <a:r>
              <a:rPr lang="it-IT" dirty="0" smtClean="0">
                <a:solidFill>
                  <a:srgbClr val="FFCC00"/>
                </a:solidFill>
              </a:rPr>
              <a:t>delle cose. Un altro esempio è l’</a:t>
            </a:r>
            <a:r>
              <a:rPr lang="it-IT" i="1" dirty="0" smtClean="0">
                <a:solidFill>
                  <a:srgbClr val="FFCC00"/>
                </a:solidFill>
              </a:rPr>
              <a:t>atomismo</a:t>
            </a:r>
            <a:r>
              <a:rPr lang="it-IT" dirty="0" smtClean="0">
                <a:solidFill>
                  <a:srgbClr val="FFCC00"/>
                </a:solidFill>
              </a:rPr>
              <a:t>, che si è poi convertito nella teoria atomica di </a:t>
            </a:r>
            <a:r>
              <a:rPr lang="it-IT" dirty="0" smtClean="0">
                <a:solidFill>
                  <a:srgbClr val="FFCC00"/>
                </a:solidFill>
                <a:hlinkClick r:id="rId4"/>
              </a:rPr>
              <a:t>Dalton</a:t>
            </a:r>
            <a:r>
              <a:rPr lang="it-IT" dirty="0" smtClean="0">
                <a:solidFill>
                  <a:srgbClr val="FFCC00"/>
                </a:solidFill>
              </a:rPr>
              <a:t> e nel </a:t>
            </a:r>
            <a:r>
              <a:rPr lang="it-IT" dirty="0" smtClean="0">
                <a:solidFill>
                  <a:srgbClr val="FFCC00"/>
                </a:solidFill>
                <a:hlinkClick r:id="rId5"/>
              </a:rPr>
              <a:t>principio di conservazione della massa</a:t>
            </a:r>
            <a:r>
              <a:rPr lang="it-IT" dirty="0" smtClean="0">
                <a:solidFill>
                  <a:srgbClr val="FFCC00"/>
                </a:solidFill>
              </a:rPr>
              <a:t> di </a:t>
            </a:r>
            <a:r>
              <a:rPr lang="it-IT" dirty="0" err="1" smtClean="0">
                <a:solidFill>
                  <a:srgbClr val="FFCC00"/>
                </a:solidFill>
                <a:hlinkClick r:id="rId6"/>
              </a:rPr>
              <a:t>Lavoisier</a:t>
            </a:r>
            <a:r>
              <a:rPr lang="it-IT" dirty="0">
                <a:solidFill>
                  <a:srgbClr val="FFCC00"/>
                </a:solidFill>
              </a:rPr>
              <a:t>;</a:t>
            </a:r>
            <a:r>
              <a:rPr lang="it-IT" dirty="0" smtClean="0">
                <a:solidFill>
                  <a:srgbClr val="FFCC00"/>
                </a:solidFill>
              </a:rPr>
              <a:t> o ancora la </a:t>
            </a:r>
            <a:r>
              <a:rPr lang="it-IT" i="1" dirty="0" smtClean="0">
                <a:solidFill>
                  <a:srgbClr val="FFCC00"/>
                </a:solidFill>
              </a:rPr>
              <a:t>pluralità dei mondi</a:t>
            </a:r>
            <a:r>
              <a:rPr lang="it-IT" dirty="0" smtClean="0">
                <a:solidFill>
                  <a:srgbClr val="FFCC00"/>
                </a:solidFill>
              </a:rPr>
              <a:t> che appoggia il </a:t>
            </a:r>
            <a:r>
              <a:rPr lang="it-IT" dirty="0" smtClean="0">
                <a:solidFill>
                  <a:srgbClr val="FFCC00"/>
                </a:solidFill>
                <a:hlinkClick r:id="rId7"/>
              </a:rPr>
              <a:t>modello eliocentrico</a:t>
            </a:r>
            <a:r>
              <a:rPr lang="it-IT" dirty="0" smtClean="0">
                <a:solidFill>
                  <a:srgbClr val="FFCC00"/>
                </a:solidFill>
              </a:rPr>
              <a:t> di </a:t>
            </a:r>
            <a:r>
              <a:rPr lang="it-IT" dirty="0" smtClean="0">
                <a:solidFill>
                  <a:srgbClr val="FFCC00"/>
                </a:solidFill>
                <a:hlinkClick r:id="rId8"/>
              </a:rPr>
              <a:t>Copernico</a:t>
            </a:r>
            <a:r>
              <a:rPr lang="it-IT" dirty="0" smtClean="0">
                <a:solidFill>
                  <a:srgbClr val="FFCC00"/>
                </a:solidFill>
              </a:rPr>
              <a:t>.</a:t>
            </a:r>
            <a:endParaRPr lang="it-IT" i="1" dirty="0">
              <a:solidFill>
                <a:srgbClr val="FFCC00"/>
              </a:solidFill>
            </a:endParaRPr>
          </a:p>
        </p:txBody>
      </p:sp>
      <p:pic>
        <p:nvPicPr>
          <p:cNvPr id="4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tente\Desktop\Democrito\images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9"/>
          <a:stretch/>
        </p:blipFill>
        <p:spPr bwMode="auto">
          <a:xfrm rot="20922858">
            <a:off x="107506" y="219041"/>
            <a:ext cx="1461245" cy="1425565"/>
          </a:xfrm>
          <a:prstGeom prst="roundRect">
            <a:avLst>
              <a:gd name="adj" fmla="val 2505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139700" dir="2700000" algn="tl" rotWithShape="0">
              <a:prstClr val="black">
                <a:alpha val="45000"/>
              </a:prst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61846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critica dei filosofi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La filosofia di Democrito non è stata presa molto in considerazione dai suoi contemporanei, come Socrate, e in seguito sono stati in pochi i filosofi ad apprezzarla (tra cui </a:t>
            </a:r>
            <a:r>
              <a:rPr lang="it-IT" dirty="0" smtClean="0">
                <a:solidFill>
                  <a:srgbClr val="FFCC00"/>
                </a:solidFill>
                <a:hlinkClick r:id="rId2"/>
              </a:rPr>
              <a:t>Epicuro</a:t>
            </a:r>
            <a:r>
              <a:rPr lang="it-IT" dirty="0" smtClean="0">
                <a:solidFill>
                  <a:srgbClr val="FFCC00"/>
                </a:solidFill>
              </a:rPr>
              <a:t>, che la rielaborò). Il motivo di ciò è stato probabilmente la natura rivoluzionaria del suo pensiero, il quale si distacca molto dalla comune filosofia </a:t>
            </a:r>
            <a:r>
              <a:rPr lang="it-IT" dirty="0" smtClean="0">
                <a:solidFill>
                  <a:srgbClr val="FFCC00"/>
                </a:solidFill>
              </a:rPr>
              <a:t>greca finalista. </a:t>
            </a:r>
            <a:r>
              <a:rPr lang="it-IT" dirty="0" smtClean="0">
                <a:solidFill>
                  <a:srgbClr val="FFCC00"/>
                </a:solidFill>
              </a:rPr>
              <a:t>Democrito è stato veramente rivalutato solo negli ultimi anni, soprattutto per la sua importanza nel mondo della scienza.</a:t>
            </a:r>
            <a:endParaRPr lang="it-IT" dirty="0">
              <a:solidFill>
                <a:srgbClr val="FFCC00"/>
              </a:solidFill>
            </a:endParaRPr>
          </a:p>
        </p:txBody>
      </p:sp>
      <p:pic>
        <p:nvPicPr>
          <p:cNvPr id="4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2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" fill="hold">
                                          <p:stCondLst>
                                            <p:cond delay="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" decel="50000" autoRev="1" fill="hold">
                                          <p:stCondLst>
                                            <p:cond delay="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tente\Desktop\Democrito\mar-egeo-mapp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051720" cy="2151398"/>
          </a:xfrm>
          <a:prstGeom prst="roundRect">
            <a:avLst>
              <a:gd name="adj" fmla="val 373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 smtClean="0"/>
              <a:t>La vita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>
            <a:normAutofit lnSpcReduction="10000"/>
          </a:bodyPr>
          <a:lstStyle/>
          <a:p>
            <a:pPr marL="168275" indent="1439863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Democrito nacque nella città greca di Abdera tra il 460-459 a.C., in una famiglia ricca.</a:t>
            </a:r>
            <a:r>
              <a:rPr lang="it-IT" dirty="0">
                <a:solidFill>
                  <a:srgbClr val="FFCC00"/>
                </a:solidFill>
              </a:rPr>
              <a:t/>
            </a:r>
            <a:br>
              <a:rPr lang="it-IT" dirty="0">
                <a:solidFill>
                  <a:srgbClr val="FFCC00"/>
                </a:solidFill>
              </a:rPr>
            </a:br>
            <a:r>
              <a:rPr lang="it-IT" dirty="0" smtClean="0">
                <a:solidFill>
                  <a:srgbClr val="FFCC00"/>
                </a:solidFill>
              </a:rPr>
              <a:t>Egli dedicò la sua lunga vita allo studio e ai viaggi, in cui conobbe numerosi filosofi, tra i quali anche i </a:t>
            </a:r>
            <a:r>
              <a:rPr lang="it-IT" dirty="0" smtClean="0">
                <a:solidFill>
                  <a:srgbClr val="FFCC00"/>
                </a:solidFill>
                <a:hlinkClick r:id="rId4"/>
              </a:rPr>
              <a:t>sofisti</a:t>
            </a:r>
            <a:r>
              <a:rPr lang="it-IT" dirty="0" smtClean="0">
                <a:solidFill>
                  <a:srgbClr val="FFCC00"/>
                </a:solidFill>
              </a:rPr>
              <a:t> e </a:t>
            </a:r>
            <a:r>
              <a:rPr lang="it-IT" dirty="0" smtClean="0">
                <a:solidFill>
                  <a:srgbClr val="FFCC00"/>
                </a:solidFill>
                <a:hlinkClick r:id="rId5"/>
              </a:rPr>
              <a:t>Socrate</a:t>
            </a:r>
            <a:r>
              <a:rPr lang="it-IT" dirty="0" smtClean="0">
                <a:solidFill>
                  <a:srgbClr val="FFCC00"/>
                </a:solidFill>
              </a:rPr>
              <a:t> ad Atene. </a:t>
            </a:r>
            <a:r>
              <a:rPr lang="it-IT" dirty="0">
                <a:solidFill>
                  <a:srgbClr val="FFCC00"/>
                </a:solidFill>
              </a:rPr>
              <a:t>Inoltre questa sua dedizione allo studio è testimoniata da numerosi </a:t>
            </a:r>
            <a:r>
              <a:rPr lang="it-IT" dirty="0" smtClean="0">
                <a:solidFill>
                  <a:srgbClr val="FFCC00"/>
                </a:solidFill>
              </a:rPr>
              <a:t>aneddoti. Fu discepolo di </a:t>
            </a:r>
            <a:r>
              <a:rPr lang="it-IT" dirty="0" smtClean="0">
                <a:solidFill>
                  <a:srgbClr val="FFCC00"/>
                </a:solidFill>
                <a:hlinkClick r:id="rId6"/>
              </a:rPr>
              <a:t>Leucippo di Mileto</a:t>
            </a:r>
            <a:r>
              <a:rPr lang="it-IT" dirty="0" smtClean="0">
                <a:solidFill>
                  <a:srgbClr val="FFCC00"/>
                </a:solidFill>
              </a:rPr>
              <a:t> (il cui pensiero probabilmente mise le basi per la dottrina cosmologica di Democrito) e degli </a:t>
            </a:r>
            <a:r>
              <a:rPr lang="it-IT" dirty="0" smtClean="0">
                <a:solidFill>
                  <a:srgbClr val="FFCC00"/>
                </a:solidFill>
                <a:hlinkClick r:id="rId7"/>
              </a:rPr>
              <a:t>eleati</a:t>
            </a:r>
            <a:r>
              <a:rPr lang="it-IT" dirty="0" smtClean="0">
                <a:solidFill>
                  <a:srgbClr val="FFCC00"/>
                </a:solidFill>
              </a:rPr>
              <a:t>. Tra i suoi scritti troviamo </a:t>
            </a:r>
            <a:r>
              <a:rPr lang="it-IT" i="1" dirty="0" smtClean="0">
                <a:solidFill>
                  <a:srgbClr val="FFCC00"/>
                </a:solidFill>
              </a:rPr>
              <a:t>La piccola cosmologia</a:t>
            </a:r>
            <a:r>
              <a:rPr lang="it-IT" dirty="0" smtClean="0">
                <a:solidFill>
                  <a:srgbClr val="FFCC00"/>
                </a:solidFill>
              </a:rPr>
              <a:t>, </a:t>
            </a:r>
            <a:r>
              <a:rPr lang="it-IT" i="1" dirty="0" smtClean="0">
                <a:solidFill>
                  <a:srgbClr val="FFCC00"/>
                </a:solidFill>
              </a:rPr>
              <a:t>Sulla Natura</a:t>
            </a:r>
            <a:r>
              <a:rPr lang="it-IT" dirty="0" smtClean="0">
                <a:solidFill>
                  <a:srgbClr val="FFCC00"/>
                </a:solidFill>
              </a:rPr>
              <a:t>, e </a:t>
            </a:r>
            <a:r>
              <a:rPr lang="it-IT" i="1" dirty="0" smtClean="0">
                <a:solidFill>
                  <a:srgbClr val="FFCC00"/>
                </a:solidFill>
              </a:rPr>
              <a:t>Sulle forme degli atomi</a:t>
            </a:r>
            <a:r>
              <a:rPr lang="it-IT" dirty="0" smtClean="0">
                <a:solidFill>
                  <a:srgbClr val="FFCC00"/>
                </a:solidFill>
              </a:rPr>
              <a:t>.</a:t>
            </a:r>
          </a:p>
        </p:txBody>
      </p:sp>
      <p:pic>
        <p:nvPicPr>
          <p:cNvPr id="4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62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 smtClean="0"/>
              <a:t>La</a:t>
            </a:r>
            <a:r>
              <a:rPr lang="it-IT" baseline="0" dirty="0" smtClean="0"/>
              <a:t> corrente filosofica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La corrente filosofica di cui Democrito fa parte è quella dei </a:t>
            </a:r>
            <a:r>
              <a:rPr lang="it-IT" i="1" dirty="0" smtClean="0">
                <a:solidFill>
                  <a:srgbClr val="FFCC00"/>
                </a:solidFill>
              </a:rPr>
              <a:t>fisici pluralisti</a:t>
            </a:r>
            <a:r>
              <a:rPr lang="it-IT" dirty="0" smtClean="0">
                <a:solidFill>
                  <a:srgbClr val="FFCC00"/>
                </a:solidFill>
              </a:rPr>
              <a:t>.</a:t>
            </a:r>
          </a:p>
          <a:p>
            <a:pPr algn="just">
              <a:buClr>
                <a:srgbClr val="FFCC00"/>
              </a:buClr>
              <a:buFont typeface="Wingdings" pitchFamily="2" charset="2"/>
              <a:buChar char="v"/>
            </a:pPr>
            <a:r>
              <a:rPr lang="it-IT" b="1" dirty="0" smtClean="0">
                <a:solidFill>
                  <a:srgbClr val="FFCC00"/>
                </a:solidFill>
              </a:rPr>
              <a:t>Fisici</a:t>
            </a:r>
            <a:r>
              <a:rPr lang="it-IT" dirty="0" smtClean="0">
                <a:solidFill>
                  <a:srgbClr val="FFCC00"/>
                </a:solidFill>
              </a:rPr>
              <a:t> perché si occupano di </a:t>
            </a:r>
            <a:r>
              <a:rPr lang="it-IT" dirty="0" smtClean="0">
                <a:solidFill>
                  <a:srgbClr val="FFCC00"/>
                </a:solidFill>
                <a:hlinkClick r:id="rId2"/>
              </a:rPr>
              <a:t>fisica</a:t>
            </a:r>
            <a:r>
              <a:rPr lang="it-IT" dirty="0" smtClean="0">
                <a:solidFill>
                  <a:srgbClr val="FFCC00"/>
                </a:solidFill>
              </a:rPr>
              <a:t> e </a:t>
            </a:r>
            <a:r>
              <a:rPr lang="it-IT" dirty="0" smtClean="0">
                <a:solidFill>
                  <a:srgbClr val="FFCC00"/>
                </a:solidFill>
                <a:hlinkClick r:id="rId3"/>
              </a:rPr>
              <a:t>cosmologia</a:t>
            </a:r>
            <a:r>
              <a:rPr lang="it-IT" dirty="0" smtClean="0">
                <a:solidFill>
                  <a:srgbClr val="FFCC00"/>
                </a:solidFill>
              </a:rPr>
              <a:t>, ovvero lo studio del </a:t>
            </a:r>
            <a:r>
              <a:rPr lang="it-IT" i="1" dirty="0" smtClean="0">
                <a:solidFill>
                  <a:srgbClr val="FFCC00"/>
                </a:solidFill>
              </a:rPr>
              <a:t>cosmo</a:t>
            </a:r>
            <a:r>
              <a:rPr lang="it-IT" dirty="0" smtClean="0">
                <a:solidFill>
                  <a:srgbClr val="FFCC00"/>
                </a:solidFill>
              </a:rPr>
              <a:t>, basato sulla ricerca del </a:t>
            </a:r>
            <a:r>
              <a:rPr lang="it-IT" i="1" dirty="0" smtClean="0">
                <a:solidFill>
                  <a:srgbClr val="FFCC00"/>
                </a:solidFill>
              </a:rPr>
              <a:t>principio </a:t>
            </a:r>
            <a:r>
              <a:rPr lang="it-IT" dirty="0" smtClean="0">
                <a:solidFill>
                  <a:srgbClr val="FFCC00"/>
                </a:solidFill>
              </a:rPr>
              <a:t>(o </a:t>
            </a:r>
            <a:r>
              <a:rPr lang="it-IT" i="1" dirty="0" smtClean="0">
                <a:solidFill>
                  <a:srgbClr val="FFCC00"/>
                </a:solidFill>
                <a:hlinkClick r:id="rId4"/>
              </a:rPr>
              <a:t>arché</a:t>
            </a:r>
            <a:r>
              <a:rPr lang="it-IT" dirty="0" smtClean="0">
                <a:solidFill>
                  <a:srgbClr val="FFCC00"/>
                </a:solidFill>
              </a:rPr>
              <a:t>);</a:t>
            </a:r>
          </a:p>
          <a:p>
            <a:pPr algn="just">
              <a:buClr>
                <a:srgbClr val="FFCC00"/>
              </a:buClr>
              <a:buFont typeface="Wingdings" pitchFamily="2" charset="2"/>
              <a:buChar char="v"/>
            </a:pPr>
            <a:r>
              <a:rPr lang="it-IT" b="1" dirty="0" smtClean="0">
                <a:solidFill>
                  <a:srgbClr val="FFCC00"/>
                </a:solidFill>
              </a:rPr>
              <a:t>Pluralisti </a:t>
            </a:r>
            <a:r>
              <a:rPr lang="it-IT" dirty="0" smtClean="0">
                <a:solidFill>
                  <a:srgbClr val="FFCC00"/>
                </a:solidFill>
              </a:rPr>
              <a:t>perché seguono il </a:t>
            </a:r>
            <a:r>
              <a:rPr lang="it-IT" dirty="0" smtClean="0">
                <a:solidFill>
                  <a:srgbClr val="FFCC00"/>
                </a:solidFill>
                <a:hlinkClick r:id="rId5"/>
              </a:rPr>
              <a:t>pluralismo</a:t>
            </a:r>
            <a:r>
              <a:rPr lang="it-IT" dirty="0" smtClean="0">
                <a:solidFill>
                  <a:srgbClr val="FFCC00"/>
                </a:solidFill>
              </a:rPr>
              <a:t>, dottrina ontologica che sostiene l’esistenza di molteplici principi, o elementi, di uguale importanza.</a:t>
            </a:r>
          </a:p>
          <a:p>
            <a:pPr marL="137160" indent="0" algn="just">
              <a:buClr>
                <a:srgbClr val="FFCC00"/>
              </a:buClr>
              <a:buNone/>
            </a:pPr>
            <a:r>
              <a:rPr lang="it-IT" dirty="0" smtClean="0">
                <a:solidFill>
                  <a:srgbClr val="FFCC00"/>
                </a:solidFill>
              </a:rPr>
              <a:t>Inoltre essi unificano l’</a:t>
            </a:r>
            <a:r>
              <a:rPr lang="it-IT" i="1" dirty="0" smtClean="0">
                <a:solidFill>
                  <a:srgbClr val="FFCC00"/>
                </a:solidFill>
              </a:rPr>
              <a:t>essere </a:t>
            </a:r>
            <a:r>
              <a:rPr lang="it-IT" dirty="0" smtClean="0">
                <a:solidFill>
                  <a:srgbClr val="FFCC00"/>
                </a:solidFill>
              </a:rPr>
              <a:t>eterno e incorrompibile di </a:t>
            </a:r>
            <a:r>
              <a:rPr lang="it-IT" dirty="0" smtClean="0">
                <a:solidFill>
                  <a:srgbClr val="FFCC00"/>
                </a:solidFill>
                <a:hlinkClick r:id="rId6"/>
              </a:rPr>
              <a:t>Parmenide</a:t>
            </a:r>
            <a:r>
              <a:rPr lang="it-IT" dirty="0" smtClean="0">
                <a:solidFill>
                  <a:srgbClr val="FFCC00"/>
                </a:solidFill>
              </a:rPr>
              <a:t> con il </a:t>
            </a:r>
            <a:r>
              <a:rPr lang="it-IT" i="1" dirty="0" smtClean="0">
                <a:solidFill>
                  <a:srgbClr val="FFCC00"/>
                </a:solidFill>
              </a:rPr>
              <a:t>divenire</a:t>
            </a:r>
            <a:r>
              <a:rPr lang="it-IT" dirty="0" smtClean="0">
                <a:solidFill>
                  <a:srgbClr val="FFCC00"/>
                </a:solidFill>
              </a:rPr>
              <a:t> di </a:t>
            </a:r>
            <a:r>
              <a:rPr lang="it-IT" dirty="0" smtClean="0">
                <a:solidFill>
                  <a:srgbClr val="FFCC00"/>
                </a:solidFill>
                <a:hlinkClick r:id="rId7"/>
              </a:rPr>
              <a:t>Eraclito</a:t>
            </a:r>
            <a:r>
              <a:rPr lang="it-IT" dirty="0">
                <a:solidFill>
                  <a:srgbClr val="FFCC00"/>
                </a:solidFill>
              </a:rPr>
              <a:t> </a:t>
            </a:r>
            <a:r>
              <a:rPr lang="it-IT" dirty="0" smtClean="0">
                <a:solidFill>
                  <a:srgbClr val="FFCC00"/>
                </a:solidFill>
              </a:rPr>
              <a:t>introducendo i concetti di elemento e composto.</a:t>
            </a:r>
          </a:p>
        </p:txBody>
      </p:sp>
      <p:pic>
        <p:nvPicPr>
          <p:cNvPr id="6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1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 smtClean="0"/>
              <a:t>Presocratico o 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 anchor="ctr">
            <a:normAutofit lnSpcReduction="10000"/>
          </a:bodyPr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Essendo un fisico pluralista Democrito è comunemente fatto rientrare nel gruppo dei </a:t>
            </a:r>
            <a:r>
              <a:rPr lang="it-IT" dirty="0" smtClean="0">
                <a:solidFill>
                  <a:srgbClr val="FFCC00"/>
                </a:solidFill>
                <a:hlinkClick r:id="rId2"/>
              </a:rPr>
              <a:t>presocratici</a:t>
            </a:r>
            <a:r>
              <a:rPr lang="it-IT" dirty="0" smtClean="0">
                <a:solidFill>
                  <a:srgbClr val="FFCC00"/>
                </a:solidFill>
              </a:rPr>
              <a:t>, o presofisti. Ciò è alquanto scorretto sia cronologicamente, essendo contemporaneo di Socrate, sia a livello di pensiero, dato che la sua filosofia abbraccia molte branche oltre quella cosmologica: come la gnoseologia, l’etica, o la teologia. Il motivo per cui in Democrito troviamo questa nuova forma di filosofia enciclopedica è dato proprio da i suoi contatti con i sofisti e i socratici.</a:t>
            </a:r>
            <a:endParaRPr lang="it-IT" dirty="0">
              <a:solidFill>
                <a:srgbClr val="FFCC00"/>
              </a:solidFill>
            </a:endParaRPr>
          </a:p>
        </p:txBody>
      </p:sp>
      <p:pic>
        <p:nvPicPr>
          <p:cNvPr id="7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2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it-IT" dirty="0" smtClean="0"/>
              <a:t>Il</a:t>
            </a:r>
            <a:r>
              <a:rPr lang="it-IT" baseline="0" dirty="0" smtClean="0"/>
              <a:t> pensiero</a:t>
            </a:r>
            <a:endParaRPr lang="it-IT" dirty="0"/>
          </a:p>
        </p:txBody>
      </p:sp>
      <p:pic>
        <p:nvPicPr>
          <p:cNvPr id="5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arrotondato 3">
            <a:hlinkClick r:id="rId5" action="ppaction://hlinksldjump"/>
          </p:cNvPr>
          <p:cNvSpPr/>
          <p:nvPr/>
        </p:nvSpPr>
        <p:spPr>
          <a:xfrm>
            <a:off x="540069" y="1700808"/>
            <a:ext cx="2808312" cy="1224136"/>
          </a:xfrm>
          <a:prstGeom prst="roundRect">
            <a:avLst>
              <a:gd name="adj" fmla="val 27607"/>
            </a:avLst>
          </a:prstGeom>
          <a:ln/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it-IT" sz="2800" b="1" dirty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Cosmologia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3347864" y="980728"/>
            <a:ext cx="2520280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>
            <a:hlinkClick r:id="rId6" action="ppaction://hlinksldjump"/>
          </p:cNvPr>
          <p:cNvSpPr/>
          <p:nvPr/>
        </p:nvSpPr>
        <p:spPr>
          <a:xfrm>
            <a:off x="5871075" y="1700808"/>
            <a:ext cx="2808312" cy="1224136"/>
          </a:xfrm>
          <a:prstGeom prst="roundRect">
            <a:avLst>
              <a:gd name="adj" fmla="val 27607"/>
            </a:avLst>
          </a:prstGeom>
          <a:ln/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it-IT" sz="2800" b="1" dirty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Teologia</a:t>
            </a:r>
          </a:p>
        </p:txBody>
      </p:sp>
      <p:sp>
        <p:nvSpPr>
          <p:cNvPr id="13" name="Rettangolo arrotondato 12">
            <a:hlinkClick r:id="rId7" action="ppaction://hlinksldjump"/>
          </p:cNvPr>
          <p:cNvSpPr/>
          <p:nvPr/>
        </p:nvSpPr>
        <p:spPr>
          <a:xfrm>
            <a:off x="540069" y="4509120"/>
            <a:ext cx="2808312" cy="1224136"/>
          </a:xfrm>
          <a:prstGeom prst="roundRect">
            <a:avLst>
              <a:gd name="adj" fmla="val 27607"/>
            </a:avLst>
          </a:prstGeom>
          <a:ln/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it-IT" sz="2800" b="1" dirty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Gnoseologia</a:t>
            </a:r>
          </a:p>
        </p:txBody>
      </p:sp>
      <p:sp>
        <p:nvSpPr>
          <p:cNvPr id="14" name="Rettangolo arrotondato 13">
            <a:hlinkClick r:id="rId8" action="ppaction://hlinksldjump"/>
          </p:cNvPr>
          <p:cNvSpPr/>
          <p:nvPr/>
        </p:nvSpPr>
        <p:spPr>
          <a:xfrm>
            <a:off x="5868144" y="4509120"/>
            <a:ext cx="2808312" cy="1224136"/>
          </a:xfrm>
          <a:prstGeom prst="roundRect">
            <a:avLst>
              <a:gd name="adj" fmla="val 27607"/>
            </a:avLst>
          </a:prstGeom>
          <a:ln/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it-IT" sz="2800" b="1" dirty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Etica</a:t>
            </a:r>
          </a:p>
        </p:txBody>
      </p:sp>
      <p:cxnSp>
        <p:nvCxnSpPr>
          <p:cNvPr id="18" name="Connettore 1 17"/>
          <p:cNvCxnSpPr>
            <a:stCxn id="4" idx="3"/>
            <a:endCxn id="12" idx="1"/>
          </p:cNvCxnSpPr>
          <p:nvPr/>
        </p:nvCxnSpPr>
        <p:spPr>
          <a:xfrm>
            <a:off x="3348381" y="2312876"/>
            <a:ext cx="2522694" cy="0"/>
          </a:xfrm>
          <a:prstGeom prst="line">
            <a:avLst/>
          </a:prstGeom>
          <a:ln w="57150">
            <a:solidFill>
              <a:srgbClr val="FFCC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3" idx="3"/>
            <a:endCxn id="14" idx="1"/>
          </p:cNvCxnSpPr>
          <p:nvPr/>
        </p:nvCxnSpPr>
        <p:spPr>
          <a:xfrm>
            <a:off x="3348381" y="5121188"/>
            <a:ext cx="2519763" cy="0"/>
          </a:xfrm>
          <a:prstGeom prst="line">
            <a:avLst/>
          </a:prstGeom>
          <a:ln w="57150">
            <a:solidFill>
              <a:srgbClr val="FFCC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4608004" y="980728"/>
            <a:ext cx="0" cy="4140460"/>
          </a:xfrm>
          <a:prstGeom prst="line">
            <a:avLst/>
          </a:prstGeom>
          <a:ln w="57150" cap="flat">
            <a:solidFill>
              <a:srgbClr val="FFCC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ccia a destra 23">
            <a:hlinkClick r:id="rId9" action="ppaction://hlinksldjump"/>
          </p:cNvPr>
          <p:cNvSpPr/>
          <p:nvPr/>
        </p:nvSpPr>
        <p:spPr>
          <a:xfrm>
            <a:off x="3529608" y="5733256"/>
            <a:ext cx="2160240" cy="864096"/>
          </a:xfrm>
          <a:prstGeom prst="righ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319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shred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00"/>
                            </p:stCondLst>
                            <p:childTnLst>
                              <p:par>
                                <p:cTn id="3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4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400"/>
                            </p:stCondLst>
                            <p:childTnLst>
                              <p:par>
                                <p:cTn id="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400"/>
                            </p:stCondLst>
                            <p:childTnLst>
                              <p:par>
                                <p:cTn id="6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Cosmologia</a:t>
            </a:r>
            <a:endParaRPr lang="it-IT" dirty="0"/>
          </a:p>
        </p:txBody>
      </p:sp>
      <p:pic>
        <p:nvPicPr>
          <p:cNvPr id="4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ccia a sinistra 4">
            <a:hlinkClick r:id="rId4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sp>
        <p:nvSpPr>
          <p:cNvPr id="16" name="Rettangolo arrotondato 15">
            <a:hlinkClick r:id="rId5" action="ppaction://hlinksldjump"/>
          </p:cNvPr>
          <p:cNvSpPr/>
          <p:nvPr/>
        </p:nvSpPr>
        <p:spPr>
          <a:xfrm>
            <a:off x="1514763" y="2132856"/>
            <a:ext cx="6258490" cy="1224136"/>
          </a:xfrm>
          <a:prstGeom prst="roundRect">
            <a:avLst>
              <a:gd name="adj" fmla="val 27607"/>
            </a:avLst>
          </a:prstGeom>
          <a:ln/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Bef>
                <a:spcPct val="0"/>
              </a:spcBef>
            </a:pPr>
            <a:r>
              <a:rPr lang="it-IT" sz="6000" b="1" dirty="0" smtClean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Atomismo</a:t>
            </a:r>
            <a:endParaRPr lang="it-IT" sz="6000" b="1" dirty="0">
              <a:ln w="6350">
                <a:noFill/>
              </a:ln>
              <a:solidFill>
                <a:srgbClr val="FFCC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Rettangolo arrotondato 18">
            <a:hlinkClick r:id="rId6" action="ppaction://hlinksldjump"/>
          </p:cNvPr>
          <p:cNvSpPr/>
          <p:nvPr/>
        </p:nvSpPr>
        <p:spPr>
          <a:xfrm>
            <a:off x="540068" y="4509120"/>
            <a:ext cx="3599883" cy="1224136"/>
          </a:xfrm>
          <a:prstGeom prst="roundRect">
            <a:avLst>
              <a:gd name="adj" fmla="val 27607"/>
            </a:avLst>
          </a:prstGeom>
          <a:ln/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it-IT" sz="2800" b="1" dirty="0" smtClean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Materialismo e</a:t>
            </a:r>
            <a:br>
              <a:rPr lang="it-IT" sz="2800" b="1" dirty="0" smtClean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it-IT" sz="2800" b="1" dirty="0" smtClean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meccanicismo</a:t>
            </a:r>
            <a:endParaRPr lang="it-IT" sz="2800" b="1" dirty="0">
              <a:ln w="6350">
                <a:noFill/>
              </a:ln>
              <a:solidFill>
                <a:srgbClr val="FFCC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Rettangolo arrotondato 19">
            <a:hlinkClick r:id="rId7" action="ppaction://hlinksldjump"/>
          </p:cNvPr>
          <p:cNvSpPr/>
          <p:nvPr/>
        </p:nvSpPr>
        <p:spPr>
          <a:xfrm>
            <a:off x="5004048" y="4509120"/>
            <a:ext cx="3672408" cy="1224136"/>
          </a:xfrm>
          <a:prstGeom prst="roundRect">
            <a:avLst>
              <a:gd name="adj" fmla="val 27607"/>
            </a:avLst>
          </a:prstGeom>
          <a:ln/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it-IT" sz="2800" b="1" dirty="0" smtClean="0">
                <a:ln w="6350">
                  <a:noFill/>
                </a:ln>
                <a:solidFill>
                  <a:srgbClr val="FF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Causalismo</a:t>
            </a:r>
            <a:endParaRPr lang="it-IT" sz="2800" b="1" dirty="0">
              <a:ln w="6350">
                <a:noFill/>
              </a:ln>
              <a:solidFill>
                <a:srgbClr val="FFCC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24" name="Connettore 2 23"/>
          <p:cNvCxnSpPr>
            <a:stCxn id="16" idx="2"/>
            <a:endCxn id="19" idx="0"/>
          </p:cNvCxnSpPr>
          <p:nvPr/>
        </p:nvCxnSpPr>
        <p:spPr>
          <a:xfrm flipH="1">
            <a:off x="2340010" y="3356992"/>
            <a:ext cx="2303998" cy="1152128"/>
          </a:xfrm>
          <a:prstGeom prst="straightConnector1">
            <a:avLst/>
          </a:prstGeom>
          <a:ln w="57150">
            <a:solidFill>
              <a:srgbClr val="FFCC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16" idx="2"/>
            <a:endCxn id="20" idx="0"/>
          </p:cNvCxnSpPr>
          <p:nvPr/>
        </p:nvCxnSpPr>
        <p:spPr>
          <a:xfrm>
            <a:off x="4644008" y="3356992"/>
            <a:ext cx="2196244" cy="1152128"/>
          </a:xfrm>
          <a:prstGeom prst="straightConnector1">
            <a:avLst/>
          </a:prstGeom>
          <a:ln w="57150">
            <a:solidFill>
              <a:srgbClr val="FFCC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540068" y="6016353"/>
            <a:ext cx="81363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2800" i="1" u="sng" dirty="0">
                <a:solidFill>
                  <a:srgbClr val="FFCC00"/>
                </a:solidFill>
              </a:rPr>
              <a:t>Nulla si crea, nulla si distrugge, tutto si trasforma</a:t>
            </a:r>
          </a:p>
        </p:txBody>
      </p:sp>
    </p:spTree>
    <p:extLst>
      <p:ext uri="{BB962C8B-B14F-4D97-AF65-F5344CB8AC3E}">
        <p14:creationId xmlns:p14="http://schemas.microsoft.com/office/powerpoint/2010/main" val="97686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400"/>
                            </p:stCondLst>
                            <p:childTnLst>
                              <p:par>
                                <p:cTn id="3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0"/>
                            </p:stCondLst>
                            <p:childTnLst>
                              <p:par>
                                <p:cTn id="4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400"/>
                            </p:stCondLst>
                            <p:childTnLst>
                              <p:par>
                                <p:cTn id="5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1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Atomismo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37160" indent="0" algn="just">
              <a:buNone/>
            </a:pPr>
            <a:r>
              <a:rPr lang="it-IT" dirty="0" smtClean="0">
                <a:solidFill>
                  <a:srgbClr val="FFCC00"/>
                </a:solidFill>
              </a:rPr>
              <a:t>Sebbene il fondatore di questa filosofia sia stato Leucippo di Mileto, Democrito è considerato l’atomista per eccellenza. Secondo l’</a:t>
            </a:r>
            <a:r>
              <a:rPr lang="it-IT" dirty="0" smtClean="0">
                <a:solidFill>
                  <a:srgbClr val="FFCC00"/>
                </a:solidFill>
                <a:hlinkClick r:id="rId3"/>
              </a:rPr>
              <a:t>atomismo</a:t>
            </a:r>
            <a:r>
              <a:rPr lang="it-IT" dirty="0" smtClean="0">
                <a:solidFill>
                  <a:srgbClr val="FFCC00"/>
                </a:solidFill>
              </a:rPr>
              <a:t> la materia (cioè l’essere) è costituito da </a:t>
            </a:r>
            <a:r>
              <a:rPr lang="it-IT" i="1" dirty="0" smtClean="0">
                <a:solidFill>
                  <a:srgbClr val="FFCC00"/>
                </a:solidFill>
              </a:rPr>
              <a:t>atomi</a:t>
            </a:r>
            <a:r>
              <a:rPr lang="it-IT" dirty="0" smtClean="0">
                <a:solidFill>
                  <a:srgbClr val="FFCC00"/>
                </a:solidFill>
              </a:rPr>
              <a:t>, ovvero </a:t>
            </a:r>
            <a:r>
              <a:rPr lang="it-IT" i="1" dirty="0" smtClean="0">
                <a:solidFill>
                  <a:srgbClr val="FFCC00"/>
                </a:solidFill>
              </a:rPr>
              <a:t>elementi</a:t>
            </a:r>
            <a:r>
              <a:rPr lang="it-IT" dirty="0" smtClean="0">
                <a:solidFill>
                  <a:srgbClr val="FFCC00"/>
                </a:solidFill>
              </a:rPr>
              <a:t> indivisibili, incorrompibili ed eterni, e che si differiscono solo per la forma geometrica, la posizione e l’ordine. Gli atomi formano i </a:t>
            </a:r>
            <a:r>
              <a:rPr lang="it-IT" i="1" dirty="0" smtClean="0">
                <a:solidFill>
                  <a:srgbClr val="FFCC00"/>
                </a:solidFill>
              </a:rPr>
              <a:t>composti </a:t>
            </a:r>
            <a:r>
              <a:rPr lang="it-IT" dirty="0" smtClean="0">
                <a:solidFill>
                  <a:srgbClr val="FFCC00"/>
                </a:solidFill>
              </a:rPr>
              <a:t>(mutevoli) mediante processi di…</a:t>
            </a:r>
            <a:endParaRPr lang="it-IT" b="1" i="1" dirty="0">
              <a:solidFill>
                <a:srgbClr val="FFCC00"/>
              </a:solidFill>
            </a:endParaRPr>
          </a:p>
        </p:txBody>
      </p:sp>
      <p:pic>
        <p:nvPicPr>
          <p:cNvPr id="5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ccia a sinistra 5">
            <a:hlinkClick r:id="rId6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sp>
        <p:nvSpPr>
          <p:cNvPr id="7" name="Freccia a destra 6">
            <a:hlinkClick r:id="rId7" action="ppaction://hlinksldjump"/>
          </p:cNvPr>
          <p:cNvSpPr/>
          <p:nvPr/>
        </p:nvSpPr>
        <p:spPr>
          <a:xfrm>
            <a:off x="6622989" y="5826817"/>
            <a:ext cx="2160240" cy="864096"/>
          </a:xfrm>
          <a:prstGeom prst="righ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465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8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Atomismo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676672"/>
          </a:xfrm>
        </p:spPr>
        <p:txBody>
          <a:bodyPr anchor="ctr"/>
          <a:lstStyle/>
          <a:p>
            <a:pPr marL="137160" indent="0">
              <a:buNone/>
            </a:pPr>
            <a:r>
              <a:rPr lang="it-IT" dirty="0" smtClean="0">
                <a:solidFill>
                  <a:srgbClr val="FFCC00"/>
                </a:solidFill>
              </a:rPr>
              <a:t>…</a:t>
            </a:r>
            <a:r>
              <a:rPr lang="it-IT" b="1" dirty="0" smtClean="0">
                <a:solidFill>
                  <a:srgbClr val="FFCC00"/>
                </a:solidFill>
              </a:rPr>
              <a:t>unione</a:t>
            </a:r>
            <a:r>
              <a:rPr lang="it-IT" dirty="0" smtClean="0">
                <a:solidFill>
                  <a:srgbClr val="FFCC00"/>
                </a:solidFill>
              </a:rPr>
              <a:t> e…</a:t>
            </a:r>
            <a:endParaRPr lang="it-IT" b="1" dirty="0">
              <a:solidFill>
                <a:srgbClr val="FFCC00"/>
              </a:solidFill>
            </a:endParaRPr>
          </a:p>
        </p:txBody>
      </p:sp>
      <p:pic>
        <p:nvPicPr>
          <p:cNvPr id="4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ccia a sinistra 4">
            <a:hlinkClick r:id="rId4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37746" y="4938377"/>
            <a:ext cx="3106688" cy="67667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it-IT" dirty="0" smtClean="0">
                <a:solidFill>
                  <a:srgbClr val="FFCC00"/>
                </a:solidFill>
              </a:rPr>
              <a:t>…</a:t>
            </a:r>
            <a:r>
              <a:rPr lang="it-IT" b="1" dirty="0" smtClean="0">
                <a:solidFill>
                  <a:srgbClr val="FFCC00"/>
                </a:solidFill>
              </a:rPr>
              <a:t>separazione</a:t>
            </a:r>
            <a:r>
              <a:rPr lang="it-IT" dirty="0" smtClean="0">
                <a:solidFill>
                  <a:srgbClr val="FFCC00"/>
                </a:solidFill>
              </a:rPr>
              <a:t>.</a:t>
            </a:r>
            <a:endParaRPr lang="it-IT" b="1" dirty="0">
              <a:solidFill>
                <a:srgbClr val="FFCC00"/>
              </a:solidFill>
            </a:endParaRPr>
          </a:p>
        </p:txBody>
      </p:sp>
      <p:sp>
        <p:nvSpPr>
          <p:cNvPr id="7" name="Ovale 6"/>
          <p:cNvSpPr>
            <a:spLocks noChangeAspect="1"/>
          </p:cNvSpPr>
          <p:nvPr/>
        </p:nvSpPr>
        <p:spPr>
          <a:xfrm>
            <a:off x="6126397" y="2960948"/>
            <a:ext cx="360040" cy="36004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/>
          <p:cNvSpPr>
            <a:spLocks noChangeAspect="1"/>
          </p:cNvSpPr>
          <p:nvPr/>
        </p:nvSpPr>
        <p:spPr>
          <a:xfrm>
            <a:off x="4617122" y="3205602"/>
            <a:ext cx="360040" cy="36004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>
            <a:spLocks noChangeAspect="1"/>
          </p:cNvSpPr>
          <p:nvPr/>
        </p:nvSpPr>
        <p:spPr>
          <a:xfrm>
            <a:off x="3923928" y="2123967"/>
            <a:ext cx="360040" cy="36004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>
            <a:spLocks noChangeAspect="1"/>
          </p:cNvSpPr>
          <p:nvPr/>
        </p:nvSpPr>
        <p:spPr>
          <a:xfrm>
            <a:off x="5940152" y="1481107"/>
            <a:ext cx="360040" cy="36004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>
            <a:spLocks noChangeAspect="1"/>
          </p:cNvSpPr>
          <p:nvPr/>
        </p:nvSpPr>
        <p:spPr>
          <a:xfrm>
            <a:off x="6948264" y="2219013"/>
            <a:ext cx="360040" cy="36004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Triangolo isoscele 11"/>
          <p:cNvSpPr/>
          <p:nvPr/>
        </p:nvSpPr>
        <p:spPr>
          <a:xfrm>
            <a:off x="6804248" y="3221586"/>
            <a:ext cx="396044" cy="360040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Triangolo isoscele 12"/>
          <p:cNvSpPr/>
          <p:nvPr/>
        </p:nvSpPr>
        <p:spPr>
          <a:xfrm rot="1556731">
            <a:off x="7819140" y="3537026"/>
            <a:ext cx="396044" cy="360040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Triangolo isoscele 13"/>
          <p:cNvSpPr/>
          <p:nvPr/>
        </p:nvSpPr>
        <p:spPr>
          <a:xfrm rot="19647797">
            <a:off x="6014467" y="5869711"/>
            <a:ext cx="396044" cy="360040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Triangolo isoscele 14"/>
          <p:cNvSpPr/>
          <p:nvPr/>
        </p:nvSpPr>
        <p:spPr>
          <a:xfrm rot="18533272">
            <a:off x="7819140" y="5096693"/>
            <a:ext cx="396044" cy="360040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Triangolo isoscele 15"/>
          <p:cNvSpPr/>
          <p:nvPr/>
        </p:nvSpPr>
        <p:spPr>
          <a:xfrm rot="2586904">
            <a:off x="4965493" y="4592730"/>
            <a:ext cx="396044" cy="360040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a destra 17">
            <a:hlinkClick r:id="rId5" action="ppaction://hlinksldjump"/>
          </p:cNvPr>
          <p:cNvSpPr/>
          <p:nvPr/>
        </p:nvSpPr>
        <p:spPr>
          <a:xfrm>
            <a:off x="6622989" y="5826817"/>
            <a:ext cx="2160240" cy="864096"/>
          </a:xfrm>
          <a:prstGeom prst="righ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  <p:sp>
        <p:nvSpPr>
          <p:cNvPr id="19" name="Triangolo isoscele 18"/>
          <p:cNvSpPr/>
          <p:nvPr/>
        </p:nvSpPr>
        <p:spPr>
          <a:xfrm rot="982490">
            <a:off x="5867655" y="3842711"/>
            <a:ext cx="396044" cy="360040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611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warp dir="in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4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-5.78035E-8 L -0.07882 0.11075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552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3.7037E-7 L 0.11424 0.02755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2" y="136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4.16185E-6 L -0.16145 0.01365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3" y="67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-3.7037E-7 L -0.08715 -0.05231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8" y="-261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2.02312E-6 L 0.05434 -0.0985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492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-1.6763E-6 L -0.11684 0.11538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575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1.15607E-7 L -0.0375 0.14058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702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-4.91329E-6 L -0.13264 -0.10127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506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2.77457E-6 L 0.02882 -0.21896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" y="-1096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09827E-6 L 0.14011 -0.03838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7" y="-191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4.54209E-6 L 0.04931 0.0499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2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4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2.89017E-7 L -0.07483 0.10035 " pathEditMode="relative" rAng="0" ptsTypes="AA">
                                      <p:cBhvr>
                                        <p:cTn id="73" dur="5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5017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-1.32948E-6 L 0.11424 0.02752 " pathEditMode="relative" rAng="0" ptsTypes="AA">
                                      <p:cBhvr>
                                        <p:cTn id="75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2" y="1364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4.16185E-6 L -0.15347 0.01365 " pathEditMode="relative" rAng="0" ptsTypes="AA">
                                      <p:cBhvr>
                                        <p:cTn id="77" dur="5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67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-1.04046E-6 L -0.08715 -0.05225 " pathEditMode="relative" rAng="0" ptsTypes="AA">
                                      <p:cBhvr>
                                        <p:cTn id="79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8" y="-261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2.02312E-6 L 0.05434 -0.0985 " pathEditMode="relative" rAng="0" ptsTypes="AA">
                                      <p:cBhvr>
                                        <p:cTn id="81" dur="5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4925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-1.6763E-6 L -0.10903 0.10497 " pathEditMode="relative" rAng="0" ptsTypes="AA">
                                      <p:cBhvr>
                                        <p:cTn id="83" dur="5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5249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1.15607E-7 L -0.0375 0.12994 " pathEditMode="relative" rAng="0" ptsTypes="AA">
                                      <p:cBhvr>
                                        <p:cTn id="85" dur="5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6497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-4.91329E-6 L -0.11684 -0.09086 " pathEditMode="relative" rAng="0" ptsTypes="AA">
                                      <p:cBhvr>
                                        <p:cTn id="87" dur="5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555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2.77457E-6 L 0.02882 -0.20855 " pathEditMode="relative" rAng="0" ptsTypes="AA">
                                      <p:cBhvr>
                                        <p:cTn id="89" dur="5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" y="-1042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09827E-6 L 0.1323 -0.03838 " pathEditMode="relative" rAng="0" ptsTypes="AA">
                                      <p:cBhvr>
                                        <p:cTn id="91" dur="5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-1919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2.48844E-6 L 0.0493 0.04995 " pathEditMode="relative" rAng="0" ptsTypes="AA">
                                      <p:cBhvr>
                                        <p:cTn id="93" dur="5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2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8" grpId="0" animBg="1"/>
      <p:bldP spid="19" grpId="0" animBg="1"/>
      <p:bldP spid="19" grpId="1" animBg="1"/>
      <p:bldP spid="1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Atomismo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3716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it-IT" sz="2600" dirty="0">
                <a:solidFill>
                  <a:srgbClr val="FFCC00"/>
                </a:solidFill>
              </a:rPr>
              <a:t>Questi processi avvengono grazie a un moto caotico causato da una </a:t>
            </a:r>
            <a:r>
              <a:rPr lang="it-IT" sz="2600" i="1" dirty="0">
                <a:solidFill>
                  <a:srgbClr val="FFCC00"/>
                </a:solidFill>
              </a:rPr>
              <a:t>forza </a:t>
            </a:r>
            <a:r>
              <a:rPr lang="it-IT" sz="2600" dirty="0">
                <a:solidFill>
                  <a:srgbClr val="FFCC00"/>
                </a:solidFill>
              </a:rPr>
              <a:t>(o </a:t>
            </a:r>
            <a:r>
              <a:rPr lang="it-IT" sz="2600" i="1" dirty="0">
                <a:solidFill>
                  <a:srgbClr val="FFCC00"/>
                </a:solidFill>
              </a:rPr>
              <a:t>energia</a:t>
            </a:r>
            <a:r>
              <a:rPr lang="it-IT" sz="2600" dirty="0">
                <a:solidFill>
                  <a:srgbClr val="FFCC00"/>
                </a:solidFill>
              </a:rPr>
              <a:t>) intrinseca dell’atomo. Muovendosi gli atomi di numero infinito creano </a:t>
            </a:r>
            <a:r>
              <a:rPr lang="it-IT" sz="2600" i="1" dirty="0">
                <a:solidFill>
                  <a:srgbClr val="FFCC00"/>
                </a:solidFill>
              </a:rPr>
              <a:t>infiniti mondi</a:t>
            </a:r>
            <a:r>
              <a:rPr lang="it-IT" sz="2600" dirty="0">
                <a:solidFill>
                  <a:srgbClr val="FFCC00"/>
                </a:solidFill>
              </a:rPr>
              <a:t> all’interno dell’universo anch’esso infinito.</a:t>
            </a:r>
            <a:endParaRPr lang="it-IT" sz="2600" b="1" i="1" dirty="0">
              <a:solidFill>
                <a:srgbClr val="FFCC00"/>
              </a:solidFill>
            </a:endParaRPr>
          </a:p>
          <a:p>
            <a:pPr marL="137160" indent="0">
              <a:buNone/>
            </a:pPr>
            <a:endParaRPr lang="it-IT" dirty="0"/>
          </a:p>
        </p:txBody>
      </p:sp>
      <p:pic>
        <p:nvPicPr>
          <p:cNvPr id="4" name="Picture 2" descr="C:\Users\Utente\Desktop\Democrito\democrito_de_ab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403647" cy="1330793"/>
          </a:xfrm>
          <a:prstGeom prst="rect">
            <a:avLst/>
          </a:prstGeom>
          <a:noFill/>
          <a:effectLst>
            <a:innerShdw blurRad="139700" dist="215900" dir="2700000">
              <a:prstClr val="black">
                <a:alpha val="71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ccia a sinistra 4">
            <a:hlinkClick r:id="rId4" action="ppaction://hlinksldjump"/>
          </p:cNvPr>
          <p:cNvSpPr/>
          <p:nvPr/>
        </p:nvSpPr>
        <p:spPr>
          <a:xfrm>
            <a:off x="437746" y="269374"/>
            <a:ext cx="2088232" cy="792046"/>
          </a:xfrm>
          <a:prstGeom prst="leftArrow">
            <a:avLst/>
          </a:prstGeom>
          <a:effectLst>
            <a:innerShdw blurRad="190500" dist="139700" dir="2700000">
              <a:prstClr val="black">
                <a:alpha val="65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25435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" fill="hold">
                                          <p:stCondLst>
                                            <p:cond delay="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" decel="50000" autoRev="1" fill="hold">
                                          <p:stCondLst>
                                            <p:cond delay="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35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1451</TotalTime>
  <Words>892</Words>
  <Application>Microsoft Office PowerPoint</Application>
  <PresentationFormat>Presentazione su schermo (4:3)</PresentationFormat>
  <Paragraphs>64</Paragraphs>
  <Slides>16</Slides>
  <Notes>3</Notes>
  <HiddenSlides>9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Vertice</vt:lpstr>
      <vt:lpstr>Democrito</vt:lpstr>
      <vt:lpstr>La vita</vt:lpstr>
      <vt:lpstr>La corrente filosofica</vt:lpstr>
      <vt:lpstr>Presocratico o no?</vt:lpstr>
      <vt:lpstr>Il pensiero</vt:lpstr>
      <vt:lpstr>Cosmologia</vt:lpstr>
      <vt:lpstr>Atomismo</vt:lpstr>
      <vt:lpstr>Atomismo</vt:lpstr>
      <vt:lpstr>Atomismo</vt:lpstr>
      <vt:lpstr>Materialismo e  meccanicismo</vt:lpstr>
      <vt:lpstr>Causalismo</vt:lpstr>
      <vt:lpstr>Teologia</vt:lpstr>
      <vt:lpstr>Gnoseologia</vt:lpstr>
      <vt:lpstr>Etica</vt:lpstr>
      <vt:lpstr>L’importanza scientifica</vt:lpstr>
      <vt:lpstr>La critica dei filosofi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100</cp:revision>
  <dcterms:created xsi:type="dcterms:W3CDTF">2014-12-28T12:09:35Z</dcterms:created>
  <dcterms:modified xsi:type="dcterms:W3CDTF">2015-01-12T13:35:07Z</dcterms:modified>
</cp:coreProperties>
</file>