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66CCFF"/>
    <a:srgbClr val="66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67" autoAdjust="0"/>
  </p:normalViewPr>
  <p:slideViewPr>
    <p:cSldViewPr>
      <p:cViewPr>
        <p:scale>
          <a:sx n="94" d="100"/>
          <a:sy n="94" d="100"/>
        </p:scale>
        <p:origin x="-882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7FDF6-8D30-4A09-9124-826D9F18757F}" type="datetimeFigureOut">
              <a:rPr lang="it-IT" smtClean="0"/>
              <a:pPr/>
              <a:t>10/12/2014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82849-A439-4601-8D66-1AB8CA21844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161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82849-A439-4601-8D66-1AB8CA21844F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8653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95EA-A1F2-4E3D-AA09-2F4D268BE955}" type="datetime1">
              <a:rPr lang="it-IT" smtClean="0"/>
              <a:pPr/>
              <a:t>10/12/2014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56799-1BC0-449D-9828-8C326E7A525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Filadelfio Scavone, Marino Benedetta, Marino Mariagrazia, Mondello Maria Teresa, Lando Annalisa, Lo Balbo Giuseppe, Mollica Benedetta, Tripodi Rosalia.</a:t>
            </a:r>
            <a:endParaRPr lang="it-IT" dirty="0"/>
          </a:p>
        </p:txBody>
      </p:sp>
    </p:spTree>
  </p:cSld>
  <p:clrMapOvr>
    <a:masterClrMapping/>
  </p:clrMapOvr>
  <p:transition spd="med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B8F9-B05A-40DC-A3AC-4DDA9982AF6A}" type="datetime1">
              <a:rPr lang="it-IT" smtClean="0"/>
              <a:pPr/>
              <a:t>10/12/2014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Filadelfio Scavone, Marino Benedetta, Marino Mariagrazia, Mondello Maria Teresa, Lando Annalisa, Lo Balbo Giuseppe, Mollica Benedetta, Tripodi Rosalia.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6799-1BC0-449D-9828-8C326E7A52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B6FE-EF1A-48AC-8BB2-E797D0DA5BD7}" type="datetime1">
              <a:rPr lang="it-IT" smtClean="0"/>
              <a:pPr/>
              <a:t>10/12/2014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Filadelfio Scavone, Marino Benedetta, Marino Mariagrazia, Mondello Maria Teresa, Lando Annalisa, Lo Balbo Giuseppe, Mollica Benedetta, Tripodi Rosalia.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6799-1BC0-449D-9828-8C326E7A52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4AA7DCB-D2E3-419C-A0EF-5D579A0B2077}" type="datetime1">
              <a:rPr lang="it-IT" smtClean="0"/>
              <a:pPr/>
              <a:t>10/12/2014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1956799-1BC0-449D-9828-8C326E7A525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dirty="0" smtClean="0"/>
              <a:t>Filadelfio Scavone, Marino Benedetta, Marino Mariagrazia, Mondello Maria Teresa, Lando Annalisa, Lo Balbo Giuseppe, Mollica Benedetta, Tripodi Rosalia.</a:t>
            </a:r>
            <a:endParaRPr lang="it-IT" dirty="0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  <p:transition spd="med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E61D3-3B24-4B33-95A0-BD2BD42D4A16}" type="datetime1">
              <a:rPr lang="it-IT" smtClean="0"/>
              <a:pPr/>
              <a:t>10/12/2014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Filadelfio Scavone, Marino Benedetta, Marino Mariagrazia, Mondello Maria Teresa, Lando Annalisa, Lo Balbo Giuseppe, Mollica Benedetta, Tripodi Rosalia.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6799-1BC0-449D-9828-8C326E7A525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AAC6-8A55-4457-B5B3-58BE391EF7A4}" type="datetime1">
              <a:rPr lang="it-IT" smtClean="0"/>
              <a:pPr/>
              <a:t>10/12/2014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Filadelfio Scavone, Marino Benedetta, Marino Mariagrazia, Mondello Maria Teresa, Lando Annalisa, Lo Balbo Giuseppe, Mollica Benedetta, Tripodi Rosalia.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6799-1BC0-449D-9828-8C326E7A525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 spd="med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6799-1BC0-449D-9828-8C326E7A525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Filadelfio Scavone, Marino Benedetta, Marino Mariagrazia, Mondello Maria Teresa, Lando Annalisa, Lo Balbo Giuseppe, Mollica Benedetta, Tripodi Rosalia.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B97F-D2B3-4F8E-849B-0C9875D68556}" type="datetime1">
              <a:rPr lang="it-IT" smtClean="0"/>
              <a:pPr/>
              <a:t>10/12/2014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478D-4CC7-49F6-9DAD-27B40E4CC6A6}" type="datetime1">
              <a:rPr lang="it-IT" smtClean="0"/>
              <a:pPr/>
              <a:t>10/12/2014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Filadelfio Scavone, Marino Benedetta, Marino Mariagrazia, Mondello Maria Teresa, Lando Annalisa, Lo Balbo Giuseppe, Mollica Benedetta, Tripodi Rosalia.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6799-1BC0-449D-9828-8C326E7A525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  <p:transition spd="med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F449-7F98-4DAE-B229-4C415B6853FB}" type="datetime1">
              <a:rPr lang="it-IT" smtClean="0"/>
              <a:pPr/>
              <a:t>10/12/2014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Filadelfio Scavone, Marino Benedetta, Marino Mariagrazia, Mondello Maria Teresa, Lando Annalisa, Lo Balbo Giuseppe, Mollica Benedetta, Tripodi Rosalia.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6799-1BC0-449D-9828-8C326E7A52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0F7A2E-AC9C-4F53-9C42-AA5AF8150DE7}" type="datetime1">
              <a:rPr lang="it-IT" smtClean="0"/>
              <a:pPr/>
              <a:t>10/12/2014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956799-1BC0-449D-9828-8C326E7A525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dirty="0" smtClean="0"/>
              <a:t>Filadelfio Scavone, Marino Benedetta, Marino Mariagrazia, Mondello Maria Teresa, Lando Annalisa, Lo Balbo Giuseppe, Mollica Benedetta, Tripodi Rosalia.</a:t>
            </a:r>
            <a:endParaRPr lang="it-IT" dirty="0"/>
          </a:p>
        </p:txBody>
      </p:sp>
    </p:spTree>
  </p:cSld>
  <p:clrMapOvr>
    <a:masterClrMapping/>
  </p:clrMapOvr>
  <p:transition spd="med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C656C-9FFC-43C2-A22D-E5FE21249AC0}" type="datetime1">
              <a:rPr lang="it-IT" smtClean="0"/>
              <a:pPr/>
              <a:t>10/12/2014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56799-1BC0-449D-9828-8C326E7A525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Filadelfio Scavone, Marino Benedetta, Marino Mariagrazia, Mondello Maria Teresa, Lando Annalisa, Lo Balbo Giuseppe, Mollica Benedetta, Tripodi Rosalia.</a:t>
            </a:r>
            <a:endParaRPr lang="it-IT" dirty="0"/>
          </a:p>
        </p:txBody>
      </p:sp>
    </p:spTree>
  </p:cSld>
  <p:clrMapOvr>
    <a:masterClrMapping/>
  </p:clrMapOvr>
  <p:transition spd="med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66CCFF"/>
            </a:gs>
            <a:gs pos="54000">
              <a:srgbClr val="0033CC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A19D468-E6F8-4E4C-8DFE-CF5CC216493E}" type="datetime1">
              <a:rPr lang="it-IT" smtClean="0"/>
              <a:pPr/>
              <a:t>10/12/2014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Filadelfio Scavone, Marino Benedetta, Marino Mariagrazia, Mondello Maria Teresa, Lando Annalisa, Lo Balbo Giuseppe, Mollica Benedetta, Tripodi Rosalia.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1956799-1BC0-449D-9828-8C326E7A525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strips dir="ru"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27584" y="476672"/>
            <a:ext cx="7643192" cy="468052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36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Liceo Scientifico “Enrico Fermi” </a:t>
            </a:r>
            <a:br>
              <a:rPr lang="it-IT" sz="36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it-IT" sz="36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Sant’Agata di Militello</a:t>
            </a:r>
            <a:br>
              <a:rPr lang="it-IT" sz="36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it-IT" sz="36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Anno scolastico 2014/2015</a:t>
            </a:r>
            <a:br>
              <a:rPr lang="it-IT" sz="36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it-IT" sz="36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it-IT" sz="36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problemi della Filosofia»</a:t>
            </a:r>
            <a:br>
              <a:rPr lang="it-IT" sz="36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it-IT" sz="36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cura di:</a:t>
            </a:r>
            <a:br>
              <a:rPr lang="it-IT" sz="36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it-IT" sz="3600" b="1" spc="0" dirty="0" smtClean="0">
                <a:ln w="50800"/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it-IT" sz="3600" b="1" spc="0" dirty="0" smtClean="0">
                <a:ln w="50800"/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it-IT" sz="2000" b="1" spc="0" dirty="0" smtClean="0">
                <a:ln w="50800"/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Filadelfio </a:t>
            </a:r>
            <a:r>
              <a:rPr lang="it-IT" sz="2000" b="1" spc="0" dirty="0" err="1" smtClean="0">
                <a:ln w="50800"/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Scavone</a:t>
            </a:r>
            <a:r>
              <a:rPr lang="it-IT" sz="2000" b="1" spc="0" dirty="0" smtClean="0">
                <a:ln w="50800"/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Marino Benedetta, Marino Mariagrazia, Mondello Maria Teresa, Lando Annalisa, Lo Balbo Giuseppe, Mollica Benedetta, Tripodi Rosalia.</a:t>
            </a:r>
            <a:br>
              <a:rPr lang="it-IT" sz="2000" b="1" spc="0" dirty="0" smtClean="0">
                <a:ln w="50800"/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it-IT" sz="2000" b="1" spc="0" dirty="0" smtClean="0">
                <a:ln w="50800"/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Classe </a:t>
            </a:r>
            <a:r>
              <a:rPr lang="it-IT" sz="2000" b="1" spc="0" dirty="0" err="1" smtClean="0">
                <a:ln w="50800"/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III</a:t>
            </a:r>
            <a:r>
              <a:rPr lang="it-IT" sz="2000" b="1" spc="0" dirty="0" smtClean="0">
                <a:ln w="50800"/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t-IT" sz="2000" b="1" spc="0" dirty="0" err="1" smtClean="0">
                <a:ln w="50800"/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sez.B</a:t>
            </a:r>
            <a:r>
              <a:rPr lang="it-IT" sz="2000" b="1" spc="0" dirty="0" smtClean="0">
                <a:ln w="50800"/>
                <a:solidFill>
                  <a:schemeClr val="tx1"/>
                </a:solidFill>
                <a:effectLst/>
              </a:rPr>
              <a:t/>
            </a:r>
            <a:br>
              <a:rPr lang="it-IT" sz="2000" b="1" spc="0" dirty="0" smtClean="0">
                <a:ln w="50800"/>
                <a:solidFill>
                  <a:schemeClr val="tx1"/>
                </a:solidFill>
                <a:effectLst/>
              </a:rPr>
            </a:br>
            <a:endParaRPr lang="it-IT" sz="2000" b="1" spc="0" dirty="0">
              <a:ln w="50800"/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Filosofia </a:t>
            </a:r>
            <a:r>
              <a:rPr lang="it-IT" dirty="0"/>
              <a:t>T</a:t>
            </a:r>
            <a:r>
              <a:rPr lang="it-IT" dirty="0" smtClean="0"/>
              <a:t>eoretica</a:t>
            </a:r>
            <a:br>
              <a:rPr lang="it-IT" dirty="0" smtClean="0"/>
            </a:br>
            <a:r>
              <a:rPr lang="it-IT" dirty="0" smtClean="0"/>
              <a:t> o </a:t>
            </a:r>
            <a:r>
              <a:rPr lang="it-IT" dirty="0" smtClean="0"/>
              <a:t>Gnoseologia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>
          <a:xfrm>
            <a:off x="2555776" y="5373216"/>
            <a:ext cx="5976664" cy="672080"/>
          </a:xfrm>
        </p:spPr>
        <p:txBody>
          <a:bodyPr/>
          <a:lstStyle/>
          <a:p>
            <a:r>
              <a:rPr lang="it-IT" i="1" dirty="0"/>
              <a:t>Scavone Filadelfio, </a:t>
            </a:r>
            <a:r>
              <a:rPr lang="it-IT" i="1" dirty="0" smtClean="0"/>
              <a:t>Marino Benedetta, Marino Mariagrazia, Mondello Maria Teresa, Lando Annalisa, Lo Balbo Giuseppe, Mollica Benedetta, Tripodi Rosalia.</a:t>
            </a:r>
          </a:p>
          <a:p>
            <a:r>
              <a:rPr lang="it-IT" i="1" dirty="0" smtClean="0"/>
              <a:t>Classe III B</a:t>
            </a:r>
            <a:endParaRPr lang="it-IT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sz="3200" dirty="0" smtClean="0"/>
              <a:t>Distingue </a:t>
            </a:r>
            <a:r>
              <a:rPr lang="it-IT" sz="3200" dirty="0" smtClean="0"/>
              <a:t>la conoscenza sensibile da quella intellettiva.</a:t>
            </a:r>
          </a:p>
          <a:p>
            <a:r>
              <a:rPr lang="it-IT" sz="3200" dirty="0" smtClean="0"/>
              <a:t>Ne indaga l’origine.</a:t>
            </a:r>
          </a:p>
          <a:p>
            <a:r>
              <a:rPr lang="it-IT" sz="3200" dirty="0" smtClean="0"/>
              <a:t>Determina se sia possibile raggiungere la verità.</a:t>
            </a:r>
          </a:p>
          <a:p>
            <a:r>
              <a:rPr lang="it-IT" sz="3200" dirty="0" smtClean="0"/>
              <a:t>Riconosce i limiti dell’uomo.</a:t>
            </a:r>
            <a:endParaRPr lang="it-IT" sz="32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 gnoseologia o filosofia teoretica:</a:t>
            </a:r>
            <a:endParaRPr lang="it-IT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6"/>
          </p:nvPr>
        </p:nvSpPr>
        <p:spPr>
          <a:xfrm>
            <a:off x="3275856" y="5445224"/>
            <a:ext cx="5760640" cy="1080120"/>
          </a:xfrm>
        </p:spPr>
        <p:txBody>
          <a:bodyPr/>
          <a:lstStyle/>
          <a:p>
            <a:r>
              <a:rPr lang="it-IT" i="1" dirty="0" smtClean="0"/>
              <a:t>Filadelfio Scavone, Marino Benedetta, Marino Mariagrazia, Mondello Maria Teresa, Lando Annalisa, Lo Balbo Giuseppe, Mollica Benedetta, Tripodi Rosalia.</a:t>
            </a:r>
          </a:p>
          <a:p>
            <a:r>
              <a:rPr lang="it-IT" i="1" dirty="0" smtClean="0"/>
              <a:t>Classe III B</a:t>
            </a:r>
            <a:endParaRPr lang="it-IT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2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2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2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2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9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300" dirty="0" smtClean="0"/>
              <a:t>Si distinguono tre gradi di conoscenza:</a:t>
            </a:r>
            <a:endParaRPr lang="it-IT" sz="2300" dirty="0" smtClean="0"/>
          </a:p>
          <a:p>
            <a:r>
              <a:rPr lang="it-IT" sz="2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conoscenza sensibile </a:t>
            </a:r>
            <a:r>
              <a:rPr lang="it-IT" sz="2300" dirty="0" smtClean="0"/>
              <a:t>si limita a incamerare i dati ricevuti dai 5 organi di senso </a:t>
            </a:r>
            <a:r>
              <a:rPr lang="it-IT" sz="2300" dirty="0" smtClean="0"/>
              <a:t>e ad </a:t>
            </a:r>
            <a:r>
              <a:rPr lang="it-IT" sz="2300" dirty="0" smtClean="0"/>
              <a:t>unificarli in un’unica rappresentazione </a:t>
            </a:r>
            <a:r>
              <a:rPr lang="it-IT" sz="2300" dirty="0" smtClean="0"/>
              <a:t> ( idea) essa ha un correlativo empirico( materiale), </a:t>
            </a:r>
            <a:r>
              <a:rPr lang="it-IT" sz="2300" dirty="0" smtClean="0"/>
              <a:t>in questa fase l’intelletto è </a:t>
            </a:r>
            <a:r>
              <a:rPr lang="it-IT" sz="2300" dirty="0" smtClean="0"/>
              <a:t>recettivo</a:t>
            </a:r>
            <a:r>
              <a:rPr lang="it-IT" sz="2300" dirty="0" smtClean="0"/>
              <a:t>.</a:t>
            </a:r>
            <a:endParaRPr lang="it-IT" sz="2300" dirty="0" smtClean="0"/>
          </a:p>
          <a:p>
            <a:r>
              <a:rPr lang="it-IT" sz="2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conoscenza intellettiva</a:t>
            </a:r>
            <a:r>
              <a:rPr lang="it-IT" sz="2300" dirty="0" smtClean="0"/>
              <a:t>, in cui l’intelletto è attivo, unifica le idee e formula i concetti.</a:t>
            </a:r>
          </a:p>
          <a:p>
            <a:r>
              <a:rPr lang="it-IT" sz="2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conoscenza razionale </a:t>
            </a:r>
            <a:r>
              <a:rPr lang="it-IT" sz="2300" dirty="0" smtClean="0"/>
              <a:t>in cui la ragione astrae i concetti ( sussumere) e formula le categorie, ovvero idee generalissime o forme mentis.</a:t>
            </a:r>
            <a:r>
              <a:rPr lang="it-IT" sz="2300" dirty="0"/>
              <a:t> La conoscenza intellettiva è l’atto mentale con cui si coglie l’ESSENZA di un oggetto e lo si considera appartenente ad una determinata specie.</a:t>
            </a:r>
          </a:p>
          <a:p>
            <a:pPr marL="0" indent="0">
              <a:buNone/>
            </a:pPr>
            <a:endParaRPr lang="it-IT" sz="2300" dirty="0"/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it-IT" dirty="0" smtClean="0"/>
              <a:t>La conoscenza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6"/>
          </p:nvPr>
        </p:nvSpPr>
        <p:spPr>
          <a:xfrm>
            <a:off x="3275856" y="5661248"/>
            <a:ext cx="5688632" cy="854459"/>
          </a:xfrm>
        </p:spPr>
        <p:txBody>
          <a:bodyPr/>
          <a:lstStyle/>
          <a:p>
            <a:r>
              <a:rPr lang="it-IT" i="1" dirty="0" smtClean="0"/>
              <a:t>Scavone Filadelfio, Marino Benedetta, Marino Mariagrazia, Mondello Maria Teresa, Lando Annalisa, Lo Balbo Giuseppe, Mollica Benedetta, Tripodi Rosalia.</a:t>
            </a:r>
          </a:p>
          <a:p>
            <a:r>
              <a:rPr lang="it-IT" i="1" dirty="0" smtClean="0"/>
              <a:t>Classe III B </a:t>
            </a:r>
            <a:endParaRPr lang="it-IT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00"/>
                            </p:stCondLst>
                            <p:childTnLst>
                              <p:par>
                                <p:cTn id="11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"/>
                            </p:stCondLst>
                            <p:childTnLst>
                              <p:par>
                                <p:cTn id="15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9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100"/>
                            </p:stCondLst>
                            <p:childTnLst>
                              <p:par>
                                <p:cTn id="23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uiExpand="1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79512" y="980728"/>
            <a:ext cx="8229600" cy="4785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/>
              <a:t>Per l’origine della conoscenza si distinguono due </a:t>
            </a:r>
            <a:r>
              <a:rPr lang="it-IT" sz="2400" dirty="0" smtClean="0"/>
              <a:t>indirizzi contrapposti</a:t>
            </a:r>
            <a:r>
              <a:rPr lang="it-IT" sz="2400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b="1" dirty="0" smtClean="0"/>
              <a:t>Il razionalismo </a:t>
            </a:r>
            <a:r>
              <a:rPr lang="it-IT" sz="2400" dirty="0" smtClean="0"/>
              <a:t>( </a:t>
            </a:r>
            <a:r>
              <a:rPr lang="it-IT" sz="2400" dirty="0"/>
              <a:t>Platone il </a:t>
            </a:r>
            <a:r>
              <a:rPr lang="it-IT" sz="2400" dirty="0" smtClean="0"/>
              <a:t>fondatore)</a:t>
            </a:r>
            <a:endParaRPr lang="it-IT" sz="2400" dirty="0"/>
          </a:p>
          <a:p>
            <a:r>
              <a:rPr lang="it-IT" sz="2400" b="1" dirty="0" smtClean="0"/>
              <a:t>L’empirismo</a:t>
            </a:r>
            <a:r>
              <a:rPr lang="it-IT" sz="2400" dirty="0" smtClean="0"/>
              <a:t>(Aristotele </a:t>
            </a:r>
            <a:r>
              <a:rPr lang="it-IT" sz="2400" dirty="0"/>
              <a:t>il </a:t>
            </a:r>
            <a:r>
              <a:rPr lang="it-IT" sz="2400" dirty="0" smtClean="0"/>
              <a:t>fondatore)</a:t>
            </a:r>
            <a:endParaRPr lang="it-IT" sz="2400" dirty="0"/>
          </a:p>
          <a:p>
            <a:r>
              <a:rPr lang="it-IT" sz="2400" dirty="0" smtClean="0"/>
              <a:t>Il primo ritiene </a:t>
            </a:r>
            <a:r>
              <a:rPr lang="it-IT" sz="2400" dirty="0"/>
              <a:t>che l’anima possieda sin dalla nascita i concetti, e considera l’esperienza come uno strumento per liberare questi </a:t>
            </a:r>
            <a:r>
              <a:rPr lang="it-IT" sz="2400" dirty="0" smtClean="0"/>
              <a:t>concetti ( anamnesi).</a:t>
            </a:r>
            <a:endParaRPr lang="it-IT" sz="2400" dirty="0" smtClean="0"/>
          </a:p>
          <a:p>
            <a:r>
              <a:rPr lang="it-IT" sz="2400" dirty="0" smtClean="0"/>
              <a:t>Il secondo parte </a:t>
            </a:r>
            <a:r>
              <a:rPr lang="it-IT" sz="2400" dirty="0" smtClean="0"/>
              <a:t>dall’esperienza e concepisce l’anima come un tabula rasa dove tutto è da </a:t>
            </a:r>
            <a:r>
              <a:rPr lang="it-IT" sz="2400" dirty="0" smtClean="0"/>
              <a:t>scrivere.</a:t>
            </a:r>
            <a:endParaRPr lang="it-IT" sz="2400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219200"/>
          </a:xfrm>
        </p:spPr>
        <p:txBody>
          <a:bodyPr>
            <a:normAutofit/>
          </a:bodyPr>
          <a:lstStyle/>
          <a:p>
            <a:r>
              <a:rPr lang="it-IT" dirty="0" smtClean="0"/>
              <a:t>Origine della conoscenza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6"/>
          </p:nvPr>
        </p:nvSpPr>
        <p:spPr>
          <a:xfrm>
            <a:off x="3131840" y="5949280"/>
            <a:ext cx="5832648" cy="384048"/>
          </a:xfrm>
        </p:spPr>
        <p:txBody>
          <a:bodyPr/>
          <a:lstStyle/>
          <a:p>
            <a:r>
              <a:rPr lang="it-IT" i="1" dirty="0" smtClean="0"/>
              <a:t>Scavone </a:t>
            </a:r>
            <a:r>
              <a:rPr lang="it-IT" i="1" dirty="0"/>
              <a:t>Filadelfio, </a:t>
            </a:r>
            <a:r>
              <a:rPr lang="it-IT" i="1" dirty="0" smtClean="0"/>
              <a:t>Marino Benedetta, Marino Mariagrazia, Mondello Maria Teresa, Lando Annalisa, Lo Balbo Giuseppe, Mollica Benedetta, Tripodi Rosalia.</a:t>
            </a:r>
          </a:p>
          <a:p>
            <a:r>
              <a:rPr lang="it-IT" i="1" dirty="0" smtClean="0"/>
              <a:t>Classe III B</a:t>
            </a:r>
            <a:endParaRPr lang="it-IT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1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1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Considera la ragione fondamento del vero conoscere, in quanto possiede principi innati (innatismo).</a:t>
            </a:r>
          </a:p>
          <a:p>
            <a:pPr>
              <a:buNone/>
            </a:pPr>
            <a:r>
              <a:rPr lang="it-IT" dirty="0" smtClean="0"/>
              <a:t>Il metodo è DEDUTTIVO ovvero dall’universale al particolare e il giudizio analitico a priori (trascendente).</a:t>
            </a:r>
          </a:p>
          <a:p>
            <a:pPr>
              <a:buNone/>
            </a:pPr>
            <a:r>
              <a:rPr lang="it-IT" dirty="0" smtClean="0"/>
              <a:t>Pregio: universalità.</a:t>
            </a:r>
          </a:p>
          <a:p>
            <a:pPr>
              <a:buNone/>
            </a:pPr>
            <a:r>
              <a:rPr lang="it-IT" dirty="0" smtClean="0"/>
              <a:t>Difetto: dogmatismo.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razionalismo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6"/>
          </p:nvPr>
        </p:nvSpPr>
        <p:spPr>
          <a:xfrm>
            <a:off x="3347864" y="5637240"/>
            <a:ext cx="5508104" cy="600072"/>
          </a:xfrm>
        </p:spPr>
        <p:txBody>
          <a:bodyPr/>
          <a:lstStyle/>
          <a:p>
            <a:r>
              <a:rPr lang="it-IT" i="1" dirty="0"/>
              <a:t>Scavone Filadelfio, </a:t>
            </a:r>
            <a:r>
              <a:rPr lang="it-IT" i="1" dirty="0" smtClean="0"/>
              <a:t>Marino Benedetta, Marino Mariagrazia, Mondello Maria Teresa, Lando Annalisa, Lo Balbo Giuseppe, Mollica Benedetta, Tripodi Rosalia.</a:t>
            </a:r>
          </a:p>
          <a:p>
            <a:r>
              <a:rPr lang="it-IT" i="1" dirty="0" smtClean="0"/>
              <a:t>Classe III B</a:t>
            </a:r>
            <a:endParaRPr lang="it-IT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3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3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3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Considera l’esperienza sensibile unica fonte di conoscenza e di conseguenza rifiuta l’innatismo.</a:t>
            </a:r>
          </a:p>
          <a:p>
            <a:pPr>
              <a:buNone/>
            </a:pPr>
            <a:r>
              <a:rPr lang="it-IT" dirty="0" smtClean="0"/>
              <a:t>Il metodo è DEDUTTIVO-SPERIMENTALE dal particolare all’universale e il giudizio è sintetico a posteriori (immanente).</a:t>
            </a:r>
          </a:p>
          <a:p>
            <a:pPr>
              <a:buNone/>
            </a:pPr>
            <a:r>
              <a:rPr lang="it-IT" dirty="0" smtClean="0"/>
              <a:t>Pregio: oggettività.</a:t>
            </a:r>
          </a:p>
          <a:p>
            <a:pPr>
              <a:buNone/>
            </a:pPr>
            <a:r>
              <a:rPr lang="it-IT" dirty="0" smtClean="0"/>
              <a:t>Difetto: scetticismo.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L’empirismo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6"/>
          </p:nvPr>
        </p:nvSpPr>
        <p:spPr>
          <a:xfrm>
            <a:off x="3203848" y="5661248"/>
            <a:ext cx="5616624" cy="576064"/>
          </a:xfrm>
        </p:spPr>
        <p:txBody>
          <a:bodyPr/>
          <a:lstStyle/>
          <a:p>
            <a:r>
              <a:rPr lang="it-IT" i="1" dirty="0"/>
              <a:t>Scavone Filadelfio, </a:t>
            </a:r>
            <a:r>
              <a:rPr lang="it-IT" i="1" dirty="0" smtClean="0"/>
              <a:t>Marino Benedetta, Marino Mariagrazia, Mondello Maria Teresa, Lando Annalisa, Lo Balbo Giuseppe, Mollica Benedetta, Tripodi Rosalia.</a:t>
            </a:r>
          </a:p>
          <a:p>
            <a:r>
              <a:rPr lang="it-IT" dirty="0" smtClean="0"/>
              <a:t>Classe III B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I due tipi di giudizio hanno entrambi dei difetti e dei pregi. Risolverà i loro difetti Immanuel </a:t>
            </a:r>
            <a:r>
              <a:rPr lang="it-IT" dirty="0" err="1" smtClean="0"/>
              <a:t>Kant</a:t>
            </a:r>
            <a:r>
              <a:rPr lang="it-IT" dirty="0" smtClean="0"/>
              <a:t> attraverso un nuovo giudizio che sintetizza i loro pregi eliminandone i difetti.</a:t>
            </a:r>
          </a:p>
          <a:p>
            <a:pPr>
              <a:buNone/>
            </a:pPr>
            <a:r>
              <a:rPr lang="it-IT" dirty="0" smtClean="0"/>
              <a:t>Tale giudizio sarà SINTETICO A PRIORI ovvero TRASCENDENTALE. </a:t>
            </a:r>
          </a:p>
          <a:p>
            <a:pPr>
              <a:buNone/>
            </a:pPr>
            <a:r>
              <a:rPr lang="it-IT" dirty="0" smtClean="0"/>
              <a:t>Sintesi: deriva dall’esperienza.</a:t>
            </a:r>
          </a:p>
          <a:p>
            <a:pPr>
              <a:buNone/>
            </a:pPr>
            <a:r>
              <a:rPr lang="it-IT" dirty="0" smtClean="0"/>
              <a:t>A priori: tale esperienza è dettata dalla ragione.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Immanuel </a:t>
            </a:r>
            <a:r>
              <a:rPr lang="it-IT" dirty="0"/>
              <a:t>K</a:t>
            </a:r>
            <a:r>
              <a:rPr lang="it-IT" dirty="0" smtClean="0"/>
              <a:t>ant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6"/>
          </p:nvPr>
        </p:nvSpPr>
        <p:spPr>
          <a:xfrm>
            <a:off x="2699792" y="5661248"/>
            <a:ext cx="5976664" cy="576064"/>
          </a:xfrm>
        </p:spPr>
        <p:txBody>
          <a:bodyPr/>
          <a:lstStyle/>
          <a:p>
            <a:r>
              <a:rPr lang="it-IT" i="1" dirty="0"/>
              <a:t>Scavone Filadelfio, </a:t>
            </a:r>
            <a:r>
              <a:rPr lang="it-IT" i="1" dirty="0" smtClean="0"/>
              <a:t>Marino Benedetta, Marino Mariagrazia, Mondello Maria Teresa, Lando Annalisa, Lo Balbo Giuseppe, Mollica Benedetta, Tripodi Rosalia.</a:t>
            </a:r>
          </a:p>
          <a:p>
            <a:r>
              <a:rPr lang="it-IT" i="1" dirty="0" smtClean="0"/>
              <a:t>Classe III B</a:t>
            </a:r>
            <a:endParaRPr lang="it-IT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1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63</TotalTime>
  <Words>565</Words>
  <Application>Microsoft Office PowerPoint</Application>
  <PresentationFormat>Presentazione su schermo (4:3)</PresentationFormat>
  <Paragraphs>49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Carta</vt:lpstr>
      <vt:lpstr>Liceo Scientifico “Enrico Fermi”  Sant’Agata di Militello Anno scolastico 2014/2015 «I problemi della Filosofia» a cura di:  Filadelfio Scavone, Marino Benedetta, Marino Mariagrazia, Mondello Maria Teresa, Lando Annalisa, Lo Balbo Giuseppe, Mollica Benedetta, Tripodi Rosalia. Classe III sez.B </vt:lpstr>
      <vt:lpstr>La Filosofia Teoretica  o Gnoseologia</vt:lpstr>
      <vt:lpstr>La gnoseologia o filosofia teoretica:</vt:lpstr>
      <vt:lpstr>La conoscenza</vt:lpstr>
      <vt:lpstr>Origine della conoscenza</vt:lpstr>
      <vt:lpstr>Il razionalismo</vt:lpstr>
      <vt:lpstr>L’empirismo</vt:lpstr>
      <vt:lpstr>Immanuel Kant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Gnoseologia</dc:title>
  <dc:creator>Delfio</dc:creator>
  <cp:lastModifiedBy>Francesca</cp:lastModifiedBy>
  <cp:revision>16</cp:revision>
  <dcterms:created xsi:type="dcterms:W3CDTF">2014-11-01T17:38:19Z</dcterms:created>
  <dcterms:modified xsi:type="dcterms:W3CDTF">2014-12-10T19:08:55Z</dcterms:modified>
</cp:coreProperties>
</file>