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D92DAC-6EB0-47F9-B4CE-6D49CF7AB7C0}" type="datetimeFigureOut">
              <a:rPr lang="it-IT" smtClean="0"/>
              <a:pPr/>
              <a:t>11/01/2015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92EBD-6EEC-4938-B8B7-C2D21469AE31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32451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3802-7885-4657-AEE7-E4950CD9CC85}" type="datetimeFigureOut">
              <a:rPr lang="it-IT" smtClean="0"/>
              <a:pPr/>
              <a:t>11/01/2015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C3495-80F6-4E18-B23F-374EEE7601D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3802-7885-4657-AEE7-E4950CD9CC85}" type="datetimeFigureOut">
              <a:rPr lang="it-IT" smtClean="0"/>
              <a:pPr/>
              <a:t>11/01/2015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C3495-80F6-4E18-B23F-374EEE7601D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3802-7885-4657-AEE7-E4950CD9CC85}" type="datetimeFigureOut">
              <a:rPr lang="it-IT" smtClean="0"/>
              <a:pPr/>
              <a:t>11/01/2015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C3495-80F6-4E18-B23F-374EEE7601D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3802-7885-4657-AEE7-E4950CD9CC85}" type="datetimeFigureOut">
              <a:rPr lang="it-IT" smtClean="0"/>
              <a:pPr/>
              <a:t>11/01/2015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C3495-80F6-4E18-B23F-374EEE7601D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3802-7885-4657-AEE7-E4950CD9CC85}" type="datetimeFigureOut">
              <a:rPr lang="it-IT" smtClean="0"/>
              <a:pPr/>
              <a:t>11/01/2015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C3495-80F6-4E18-B23F-374EEE7601D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3802-7885-4657-AEE7-E4950CD9CC85}" type="datetimeFigureOut">
              <a:rPr lang="it-IT" smtClean="0"/>
              <a:pPr/>
              <a:t>11/01/2015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C3495-80F6-4E18-B23F-374EEE7601D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3802-7885-4657-AEE7-E4950CD9CC85}" type="datetimeFigureOut">
              <a:rPr lang="it-IT" smtClean="0"/>
              <a:pPr/>
              <a:t>11/01/2015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C3495-80F6-4E18-B23F-374EEE7601D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3802-7885-4657-AEE7-E4950CD9CC85}" type="datetimeFigureOut">
              <a:rPr lang="it-IT" smtClean="0"/>
              <a:pPr/>
              <a:t>11/01/2015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C3495-80F6-4E18-B23F-374EEE7601D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3802-7885-4657-AEE7-E4950CD9CC85}" type="datetimeFigureOut">
              <a:rPr lang="it-IT" smtClean="0"/>
              <a:pPr/>
              <a:t>11/01/2015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C3495-80F6-4E18-B23F-374EEE7601D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3802-7885-4657-AEE7-E4950CD9CC85}" type="datetimeFigureOut">
              <a:rPr lang="it-IT" smtClean="0"/>
              <a:pPr/>
              <a:t>11/01/2015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C3495-80F6-4E18-B23F-374EEE7601D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3802-7885-4657-AEE7-E4950CD9CC85}" type="datetimeFigureOut">
              <a:rPr lang="it-IT" smtClean="0"/>
              <a:pPr/>
              <a:t>11/01/2015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C3495-80F6-4E18-B23F-374EEE7601D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63802-7885-4657-AEE7-E4950CD9CC85}" type="datetimeFigureOut">
              <a:rPr lang="it-IT" smtClean="0"/>
              <a:pPr/>
              <a:t>11/01/2015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C3495-80F6-4E18-B23F-374EEE7601D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it-IT" sz="9600" b="1" i="1" dirty="0" smtClean="0">
                <a:ln w="50800"/>
                <a:effectLst>
                  <a:reflection blurRad="6350" stA="55000" endA="300" endPos="45500" dir="5400000" sy="-100000" algn="bl" rotWithShape="0"/>
                </a:effectLst>
                <a:latin typeface="AR CARTER" pitchFamily="2" charset="0"/>
              </a:rPr>
              <a:t>Parmenide</a:t>
            </a:r>
            <a:endParaRPr lang="it-IT" sz="9600" b="1" i="1" dirty="0">
              <a:ln w="50800"/>
              <a:effectLst>
                <a:reflection blurRad="6350" stA="55000" endA="300" endPos="45500" dir="5400000" sy="-100000" algn="bl" rotWithShape="0"/>
              </a:effectLst>
              <a:latin typeface="AR CARTER" pitchFamily="2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1484784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dirty="0" smtClean="0">
                <a:latin typeface="AR CARTER" pitchFamily="2" charset="0"/>
              </a:rPr>
              <a:t>Parmenide nacque in Magna Grecia, da una famiglia aristocratica.</a:t>
            </a:r>
          </a:p>
          <a:p>
            <a:r>
              <a:rPr lang="it-IT" sz="4000" dirty="0" smtClean="0">
                <a:latin typeface="AR CARTER" pitchFamily="2" charset="0"/>
              </a:rPr>
              <a:t>Ad Elea fondò una scuola, insieme al suo discepolo prediletto Zenone. </a:t>
            </a:r>
          </a:p>
          <a:p>
            <a:r>
              <a:rPr lang="it-IT" sz="4000" dirty="0" smtClean="0">
                <a:latin typeface="AR CARTER" pitchFamily="2" charset="0"/>
              </a:rPr>
              <a:t>Anch’egli espose il proprio pensiero in un’opera in versi che fu poi indicata con il titolo </a:t>
            </a:r>
            <a:r>
              <a:rPr lang="it-IT" sz="4000" b="1" dirty="0" smtClean="0">
                <a:latin typeface="AR CARTER" pitchFamily="2" charset="0"/>
              </a:rPr>
              <a:t>Sulla Natura.</a:t>
            </a:r>
          </a:p>
          <a:p>
            <a:endParaRPr lang="it-IT" sz="4000" dirty="0" smtClean="0">
              <a:latin typeface="AR CARTER" pitchFamily="2" charset="0"/>
            </a:endParaRPr>
          </a:p>
        </p:txBody>
      </p:sp>
      <p:pic>
        <p:nvPicPr>
          <p:cNvPr id="4098" name="Picture 2" descr="http://upload.wikimedia.org/wikipedia/commons/e/ed/Parmenid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0"/>
            <a:ext cx="1800200" cy="235361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2" descr="http://luna17381.files.wordpress.com/2010/05/grechina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81328"/>
            <a:ext cx="8640981" cy="21602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anzio 01 Parmenid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464089"/>
            <a:ext cx="1728192" cy="40635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CasellaDiTesto 5"/>
          <p:cNvSpPr txBox="1"/>
          <p:nvPr/>
        </p:nvSpPr>
        <p:spPr>
          <a:xfrm>
            <a:off x="179512" y="610136"/>
            <a:ext cx="9292929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dirty="0" smtClean="0">
                <a:latin typeface="AR CARTER" pitchFamily="2" charset="0"/>
              </a:rPr>
              <a:t>Nel proemio del poema, Parmenide narra di un viaggio </a:t>
            </a:r>
          </a:p>
          <a:p>
            <a:r>
              <a:rPr lang="it-IT" sz="4000" dirty="0" smtClean="0">
                <a:latin typeface="AR CARTER" pitchFamily="2" charset="0"/>
              </a:rPr>
              <a:t>immaginario verso la dimora di Diche, la dea della Giustizia, </a:t>
            </a:r>
          </a:p>
          <a:p>
            <a:r>
              <a:rPr lang="it-IT" sz="4000" dirty="0" smtClean="0">
                <a:latin typeface="AR CARTER" pitchFamily="2" charset="0"/>
              </a:rPr>
              <a:t>la quale condurrà il filosofo </a:t>
            </a:r>
            <a:r>
              <a:rPr lang="it-IT" sz="4000" b="1" dirty="0" smtClean="0">
                <a:latin typeface="AR CARTER" pitchFamily="2" charset="0"/>
              </a:rPr>
              <a:t>al cuore inconcusso della ben</a:t>
            </a:r>
          </a:p>
          <a:p>
            <a:r>
              <a:rPr lang="it-IT" sz="4000" b="1" dirty="0" smtClean="0">
                <a:latin typeface="AR CARTER" pitchFamily="2" charset="0"/>
              </a:rPr>
              <a:t>               rotonda verità.</a:t>
            </a:r>
          </a:p>
          <a:p>
            <a:endParaRPr lang="it-IT" sz="4000" b="1" dirty="0" smtClean="0">
              <a:latin typeface="AR CARTER" pitchFamily="2" charset="0"/>
            </a:endParaRPr>
          </a:p>
          <a:p>
            <a:r>
              <a:rPr lang="it-IT" sz="4000" b="1" dirty="0" smtClean="0">
                <a:latin typeface="AR CARTER" pitchFamily="2" charset="0"/>
              </a:rPr>
              <a:t>               </a:t>
            </a:r>
            <a:r>
              <a:rPr lang="it-IT" sz="4000" dirty="0" smtClean="0">
                <a:latin typeface="AR CARTER" pitchFamily="2" charset="0"/>
              </a:rPr>
              <a:t>La dea dunque mostra a Parmenide la </a:t>
            </a:r>
            <a:r>
              <a:rPr lang="it-IT" sz="4000" u="sng" dirty="0" smtClean="0">
                <a:latin typeface="AR CARTER" pitchFamily="2" charset="0"/>
              </a:rPr>
              <a:t>via della</a:t>
            </a:r>
          </a:p>
          <a:p>
            <a:r>
              <a:rPr lang="it-IT" sz="4000" b="1" dirty="0" smtClean="0">
                <a:latin typeface="AR CARTER" pitchFamily="2" charset="0"/>
              </a:rPr>
              <a:t>              </a:t>
            </a:r>
            <a:r>
              <a:rPr lang="it-IT" sz="4000" dirty="0" smtClean="0">
                <a:latin typeface="AR CARTER" pitchFamily="2" charset="0"/>
              </a:rPr>
              <a:t> </a:t>
            </a:r>
            <a:r>
              <a:rPr lang="it-IT" sz="4000" u="sng" dirty="0" smtClean="0">
                <a:latin typeface="AR CARTER" pitchFamily="2" charset="0"/>
              </a:rPr>
              <a:t>verità</a:t>
            </a:r>
            <a:r>
              <a:rPr lang="it-IT" sz="4000" dirty="0" smtClean="0">
                <a:latin typeface="AR CARTER" pitchFamily="2" charset="0"/>
              </a:rPr>
              <a:t> guidata dalla ragione che conduce alla</a:t>
            </a:r>
          </a:p>
          <a:p>
            <a:r>
              <a:rPr lang="it-IT" sz="4000" dirty="0" smtClean="0">
                <a:latin typeface="AR CARTER" pitchFamily="2" charset="0"/>
              </a:rPr>
              <a:t>               sapienza e all’</a:t>
            </a:r>
            <a:r>
              <a:rPr lang="it-IT" sz="4000" b="1" dirty="0" smtClean="0">
                <a:latin typeface="AR CARTER" pitchFamily="2" charset="0"/>
              </a:rPr>
              <a:t>essere</a:t>
            </a:r>
            <a:r>
              <a:rPr lang="it-IT" sz="4000" dirty="0" smtClean="0">
                <a:latin typeface="AR CARTER" pitchFamily="2" charset="0"/>
              </a:rPr>
              <a:t>; e </a:t>
            </a:r>
            <a:r>
              <a:rPr lang="it-IT" sz="4000" u="sng" dirty="0" smtClean="0">
                <a:latin typeface="AR CARTER" pitchFamily="2" charset="0"/>
              </a:rPr>
              <a:t>la via dell’opinione</a:t>
            </a:r>
            <a:r>
              <a:rPr lang="it-IT" sz="4000" dirty="0" smtClean="0">
                <a:latin typeface="AR CARTER" pitchFamily="2" charset="0"/>
              </a:rPr>
              <a:t>   </a:t>
            </a:r>
          </a:p>
          <a:p>
            <a:r>
              <a:rPr lang="it-IT" sz="4000" dirty="0" smtClean="0">
                <a:latin typeface="AR CARTER" pitchFamily="2" charset="0"/>
              </a:rPr>
              <a:t>               guidata dai sensi che conduce all’</a:t>
            </a:r>
            <a:r>
              <a:rPr lang="it-IT" sz="4000" b="1" dirty="0" smtClean="0">
                <a:latin typeface="AR CARTER" pitchFamily="2" charset="0"/>
              </a:rPr>
              <a:t>apparenza</a:t>
            </a:r>
            <a:r>
              <a:rPr lang="it-IT" sz="4000" dirty="0" smtClean="0">
                <a:latin typeface="AR CARTER" pitchFamily="2" charset="0"/>
              </a:rPr>
              <a:t> e </a:t>
            </a:r>
          </a:p>
          <a:p>
            <a:r>
              <a:rPr lang="it-IT" sz="4000" b="1" dirty="0" smtClean="0">
                <a:latin typeface="AR CARTER" pitchFamily="2" charset="0"/>
              </a:rPr>
              <a:t>               </a:t>
            </a:r>
            <a:r>
              <a:rPr lang="it-IT" sz="4000" dirty="0" smtClean="0">
                <a:latin typeface="AR CARTER" pitchFamily="2" charset="0"/>
              </a:rPr>
              <a:t>e all’</a:t>
            </a:r>
            <a:r>
              <a:rPr lang="it-IT" sz="4000" b="1" dirty="0" smtClean="0">
                <a:latin typeface="AR CARTER" pitchFamily="2" charset="0"/>
              </a:rPr>
              <a:t>inganno</a:t>
            </a:r>
            <a:r>
              <a:rPr lang="it-IT" sz="4000" dirty="0" smtClean="0">
                <a:latin typeface="AR CARTER" pitchFamily="2" charset="0"/>
              </a:rPr>
              <a:t>.</a:t>
            </a:r>
          </a:p>
        </p:txBody>
      </p:sp>
      <p:pic>
        <p:nvPicPr>
          <p:cNvPr id="2054" name="Picture 6" descr="http://luna17381.files.wordpress.com/2010/05/grechina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3284984"/>
            <a:ext cx="6840760" cy="17101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benedetto\Desktop\bivio164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836712"/>
            <a:ext cx="6550809" cy="54711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Fumetto 4 9"/>
          <p:cNvSpPr/>
          <p:nvPr/>
        </p:nvSpPr>
        <p:spPr>
          <a:xfrm>
            <a:off x="5580112" y="188640"/>
            <a:ext cx="2592288" cy="1296144"/>
          </a:xfrm>
          <a:prstGeom prst="cloudCallout">
            <a:avLst>
              <a:gd name="adj1" fmla="val -51617"/>
              <a:gd name="adj2" fmla="val 3862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Sentiero della verità o sentiero dell’opinione?</a:t>
            </a:r>
            <a:endParaRPr lang="it-IT" sz="1400" dirty="0">
              <a:solidFill>
                <a:schemeClr val="tx1"/>
              </a:solidFill>
            </a:endParaRPr>
          </a:p>
        </p:txBody>
      </p:sp>
      <p:pic>
        <p:nvPicPr>
          <p:cNvPr id="6" name="Picture 2" descr="http://luna17381.files.wordpress.com/2010/05/grechina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453336"/>
            <a:ext cx="8214320" cy="20535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uid_142b82fd3ce.650.3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32656"/>
            <a:ext cx="8397404" cy="48245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5" name="Picture 3" descr="C:\Users\benedetto\Desktop\Omini.cristina.01.jpg"/>
          <p:cNvPicPr>
            <a:picLocks noChangeAspect="1" noChangeArrowheads="1"/>
          </p:cNvPicPr>
          <p:nvPr/>
        </p:nvPicPr>
        <p:blipFill>
          <a:blip r:embed="rId3" cstate="print">
            <a:lum bright="55000" contrast="100000"/>
          </a:blip>
          <a:srcRect r="6750" b="-4180"/>
          <a:stretch>
            <a:fillRect/>
          </a:stretch>
        </p:blipFill>
        <p:spPr bwMode="auto">
          <a:xfrm>
            <a:off x="3851920" y="5085184"/>
            <a:ext cx="1152128" cy="1440160"/>
          </a:xfrm>
          <a:prstGeom prst="rect">
            <a:avLst/>
          </a:prstGeom>
          <a:noFill/>
        </p:spPr>
      </p:pic>
      <p:pic>
        <p:nvPicPr>
          <p:cNvPr id="4" name="Picture 2" descr="http://luna17381.files.wordpress.com/2010/05/grechina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81328"/>
            <a:ext cx="8640960" cy="216024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72 -0.11124 C 0.00972 -0.15842 0.0099 -0.2056 0.06806 -0.24445 C 0.12622 -0.2833 0.30938 -0.31707 0.35886 -0.34482 " pathEditMode="relative" ptsTypes="aaA">
                                      <p:cBhvr>
                                        <p:cTn id="6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0"/>
            <a:ext cx="91440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latin typeface="AR CARTER" pitchFamily="2" charset="0"/>
              </a:rPr>
              <a:t>Parmenide fu il primo a sostenere l’interpretazione razionale della realtà a scapito dell’interpretazione soggettiva dei sensi:</a:t>
            </a:r>
          </a:p>
          <a:p>
            <a:pPr algn="ctr"/>
            <a:r>
              <a:rPr lang="it-IT" sz="4000" b="1" dirty="0" smtClean="0">
                <a:latin typeface="AR CARTER" pitchFamily="2" charset="0"/>
              </a:rPr>
              <a:t>La ragione e non l’occhio vede il vero</a:t>
            </a:r>
          </a:p>
          <a:p>
            <a:pPr algn="ctr"/>
            <a:endParaRPr lang="it-IT" sz="4000" b="1" dirty="0" smtClean="0">
              <a:latin typeface="AR CARTER" pitchFamily="2" charset="0"/>
            </a:endParaRPr>
          </a:p>
          <a:p>
            <a:r>
              <a:rPr lang="it-IT" sz="4000" dirty="0" smtClean="0">
                <a:latin typeface="AR CARTER" pitchFamily="2" charset="0"/>
              </a:rPr>
              <a:t>Su questo nuovo approccio basato sul metodo logico, Parmenide riprende l’intuizione dei primi pensatori, in cui però il principio primo delle cose, l’</a:t>
            </a:r>
            <a:r>
              <a:rPr lang="it-IT" sz="4000" dirty="0" smtClean="0">
                <a:solidFill>
                  <a:schemeClr val="accent2"/>
                </a:solidFill>
                <a:latin typeface="AR CARTER" pitchFamily="2" charset="0"/>
              </a:rPr>
              <a:t>ARCHE’</a:t>
            </a:r>
            <a:r>
              <a:rPr lang="it-IT" sz="4000" dirty="0" smtClean="0">
                <a:latin typeface="AR CARTER" pitchFamily="2" charset="0"/>
              </a:rPr>
              <a:t>,</a:t>
            </a:r>
            <a:r>
              <a:rPr lang="it-IT" sz="4000" dirty="0" smtClean="0">
                <a:solidFill>
                  <a:schemeClr val="accent2"/>
                </a:solidFill>
                <a:latin typeface="AR CARTER" pitchFamily="2" charset="0"/>
              </a:rPr>
              <a:t> </a:t>
            </a:r>
            <a:r>
              <a:rPr lang="it-IT" sz="4000" dirty="0" smtClean="0">
                <a:latin typeface="AR CARTER" pitchFamily="2" charset="0"/>
              </a:rPr>
              <a:t>non è più un elemento del mondo determinato o indeterminato che sia, ma ciò che è  comune a tutte le cose: l’</a:t>
            </a:r>
            <a:r>
              <a:rPr lang="it-IT" sz="4000" dirty="0" smtClean="0">
                <a:solidFill>
                  <a:schemeClr val="accent2"/>
                </a:solidFill>
                <a:latin typeface="AR CARTER" pitchFamily="2" charset="0"/>
              </a:rPr>
              <a:t>ESSERE</a:t>
            </a:r>
            <a:r>
              <a:rPr lang="it-IT" sz="4000" b="1" dirty="0" smtClean="0">
                <a:latin typeface="AR CARTER" pitchFamily="2" charset="0"/>
              </a:rPr>
              <a:t>.</a:t>
            </a:r>
            <a:endParaRPr lang="it-IT" sz="4000" dirty="0" smtClean="0">
              <a:solidFill>
                <a:schemeClr val="accent2"/>
              </a:solidFill>
              <a:latin typeface="AR CARTER" pitchFamily="2" charset="0"/>
            </a:endParaRPr>
          </a:p>
          <a:p>
            <a:endParaRPr lang="it-IT" dirty="0"/>
          </a:p>
        </p:txBody>
      </p:sp>
      <p:pic>
        <p:nvPicPr>
          <p:cNvPr id="6" name="Picture 2" descr="http://luna17381.files.wordpress.com/2010/05/grechina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81328"/>
            <a:ext cx="8640960" cy="21602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0" y="2420888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latin typeface="AR CARTER" pitchFamily="2" charset="0"/>
              </a:rPr>
              <a:t>Parmenide deduce il principio per cui </a:t>
            </a:r>
            <a:r>
              <a:rPr lang="it-IT" sz="4000" b="1" dirty="0" smtClean="0">
                <a:latin typeface="AR CARTER" pitchFamily="2" charset="0"/>
              </a:rPr>
              <a:t>l’essere è e non può che essere</a:t>
            </a:r>
            <a:r>
              <a:rPr lang="it-IT" sz="4000" dirty="0" smtClean="0">
                <a:latin typeface="AR CARTER" pitchFamily="2" charset="0"/>
              </a:rPr>
              <a:t>, e siccome non esiste nulla al di fuori dell’essere</a:t>
            </a:r>
          </a:p>
          <a:p>
            <a:r>
              <a:rPr lang="it-IT" sz="4000" b="1" dirty="0" smtClean="0">
                <a:latin typeface="AR CARTER" pitchFamily="2" charset="0"/>
              </a:rPr>
              <a:t>il non essere non è e non può essere</a:t>
            </a:r>
            <a:r>
              <a:rPr lang="it-IT" sz="4000" dirty="0" smtClean="0">
                <a:latin typeface="AR CARTER" pitchFamily="2" charset="0"/>
              </a:rPr>
              <a:t>.</a:t>
            </a:r>
            <a:endParaRPr lang="it-IT" sz="4000" b="1" dirty="0">
              <a:latin typeface="AR CARTER" pitchFamily="2" charset="0"/>
            </a:endParaRPr>
          </a:p>
        </p:txBody>
      </p:sp>
      <p:pic>
        <p:nvPicPr>
          <p:cNvPr id="5" name="Picture 2" descr="http://luna17381.files.wordpress.com/2010/05/grechina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81328"/>
            <a:ext cx="8640960" cy="216024"/>
          </a:xfrm>
          <a:prstGeom prst="rect">
            <a:avLst/>
          </a:prstGeom>
          <a:noFill/>
        </p:spPr>
      </p:pic>
      <p:pic>
        <p:nvPicPr>
          <p:cNvPr id="19458" name="Picture 2" descr="http://www.educational.rai.it/materiali/immagini_articoli/3387_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5292">
            <a:off x="453014" y="338745"/>
            <a:ext cx="2555776" cy="19168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60" name="Picture 4" descr="http://www.cosmologia-arcaica.com/testi/cosmo/images/parm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4077072"/>
            <a:ext cx="1224136" cy="16548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luna17381.files.wordpress.com/2010/05/grechina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81328"/>
            <a:ext cx="8640960" cy="216024"/>
          </a:xfrm>
          <a:prstGeom prst="rect">
            <a:avLst/>
          </a:prstGeom>
          <a:noFill/>
        </p:spPr>
      </p:pic>
      <p:sp>
        <p:nvSpPr>
          <p:cNvPr id="5" name="Rettangolo 4"/>
          <p:cNvSpPr/>
          <p:nvPr/>
        </p:nvSpPr>
        <p:spPr>
          <a:xfrm>
            <a:off x="0" y="0"/>
            <a:ext cx="91440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dirty="0" smtClean="0">
                <a:latin typeface="AR CARTER" pitchFamily="2" charset="0"/>
              </a:rPr>
              <a:t>La tesi di Parmenide secondo la quale “</a:t>
            </a:r>
            <a:r>
              <a:rPr lang="it-IT" sz="4000" b="1" dirty="0" smtClean="0">
                <a:latin typeface="AR CARTER" pitchFamily="2" charset="0"/>
              </a:rPr>
              <a:t>essere è; non essere non è” </a:t>
            </a:r>
            <a:r>
              <a:rPr lang="it-IT" sz="4000" dirty="0" smtClean="0">
                <a:latin typeface="AR CARTER" pitchFamily="2" charset="0"/>
              </a:rPr>
              <a:t>presuppone la validità di due principi logici che verranno teorizzati solo più tardi: </a:t>
            </a:r>
          </a:p>
          <a:p>
            <a:endParaRPr lang="it-IT" sz="4000" dirty="0" smtClean="0">
              <a:latin typeface="AR CARTER" pitchFamily="2" charset="0"/>
            </a:endParaRPr>
          </a:p>
          <a:p>
            <a:pPr marL="742950" indent="-742950">
              <a:buFont typeface="Wingdings" pitchFamily="2" charset="2"/>
              <a:buChar char="§"/>
            </a:pPr>
            <a:r>
              <a:rPr lang="it-IT" sz="4000" dirty="0" smtClean="0">
                <a:latin typeface="AR CARTER" pitchFamily="2" charset="0"/>
              </a:rPr>
              <a:t>PRINCIPIO DI IDENTITA’;</a:t>
            </a:r>
          </a:p>
          <a:p>
            <a:pPr marL="742950" indent="-742950"/>
            <a:endParaRPr lang="it-IT" sz="4000" dirty="0" smtClean="0">
              <a:latin typeface="AR CARTER" pitchFamily="2" charset="0"/>
            </a:endParaRPr>
          </a:p>
          <a:p>
            <a:pPr marL="742950" indent="-742950"/>
            <a:endParaRPr lang="it-IT" sz="4000" dirty="0" smtClean="0">
              <a:latin typeface="AR CARTER" pitchFamily="2" charset="0"/>
            </a:endParaRPr>
          </a:p>
          <a:p>
            <a:pPr marL="742950" indent="-742950">
              <a:buFont typeface="Wingdings" pitchFamily="2" charset="2"/>
              <a:buChar char="§"/>
            </a:pPr>
            <a:r>
              <a:rPr lang="it-IT" sz="4000" dirty="0" smtClean="0">
                <a:latin typeface="AR CARTER" pitchFamily="2" charset="0"/>
              </a:rPr>
              <a:t>PRINCIPIO DI NON CONTRADDIZIONE.</a:t>
            </a:r>
          </a:p>
          <a:p>
            <a:pPr marL="742950" indent="-742950"/>
            <a:r>
              <a:rPr lang="it-IT" sz="2800" dirty="0" smtClean="0">
                <a:latin typeface="AR CARTER" pitchFamily="2" charset="0"/>
              </a:rPr>
              <a:t>         B</a:t>
            </a:r>
            <a:r>
              <a:rPr lang="it-IT" sz="2800" dirty="0" smtClean="0"/>
              <a:t> </a:t>
            </a:r>
            <a:r>
              <a:rPr lang="it-IT" sz="2800" dirty="0" smtClean="0">
                <a:latin typeface="AR CARTER" pitchFamily="2" charset="0"/>
              </a:rPr>
              <a:t>≠ A (ossia “B è diverso da A )</a:t>
            </a:r>
          </a:p>
          <a:p>
            <a:pPr marL="742950" indent="-742950"/>
            <a:endParaRPr lang="it-IT" sz="2800" dirty="0" smtClean="0">
              <a:latin typeface="AR CARTER" pitchFamily="2" charset="0"/>
            </a:endParaRPr>
          </a:p>
          <a:p>
            <a:pPr marL="742950" indent="-742950"/>
            <a:r>
              <a:rPr lang="it-IT" sz="3200" dirty="0" smtClean="0">
                <a:latin typeface="AR CARTER" pitchFamily="2" charset="0"/>
              </a:rPr>
              <a:t>        Quindi se A esiste B non può che non esistere!</a:t>
            </a:r>
          </a:p>
          <a:p>
            <a:pPr marL="742950" indent="-742950"/>
            <a:r>
              <a:rPr lang="it-IT" sz="4000" dirty="0" smtClean="0">
                <a:latin typeface="AR CARTER" pitchFamily="2" charset="0"/>
              </a:rPr>
              <a:t>      </a:t>
            </a:r>
            <a:endParaRPr lang="it-IT" sz="4000" dirty="0">
              <a:latin typeface="AR CARTER" pitchFamily="2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827584" y="3068960"/>
            <a:ext cx="4318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i="1" dirty="0" smtClean="0">
                <a:latin typeface="AR CARTER" pitchFamily="2" charset="0"/>
              </a:rPr>
              <a:t>A ≡ A</a:t>
            </a:r>
            <a:r>
              <a:rPr lang="it-IT" sz="2800" dirty="0" smtClean="0">
                <a:latin typeface="AR CARTER" pitchFamily="2" charset="0"/>
              </a:rPr>
              <a:t> (ossia “A è equivalente ad A”)</a:t>
            </a:r>
            <a:endParaRPr lang="it-IT" sz="2800" dirty="0">
              <a:latin typeface="AR CARTER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luna17381.files.wordpress.com/2010/05/grechina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81328"/>
            <a:ext cx="8640960" cy="216024"/>
          </a:xfrm>
          <a:prstGeom prst="rect">
            <a:avLst/>
          </a:prstGeom>
          <a:noFill/>
        </p:spPr>
      </p:pic>
      <p:sp>
        <p:nvSpPr>
          <p:cNvPr id="8" name="CasellaDiTesto 7"/>
          <p:cNvSpPr txBox="1"/>
          <p:nvPr/>
        </p:nvSpPr>
        <p:spPr>
          <a:xfrm>
            <a:off x="0" y="0"/>
            <a:ext cx="91440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AR CARTER" pitchFamily="2" charset="0"/>
              </a:rPr>
              <a:t>-L’essere non nasce e non muore, è </a:t>
            </a:r>
            <a:r>
              <a:rPr lang="it-IT" sz="2800" b="1" dirty="0" smtClean="0">
                <a:latin typeface="AR CARTER" pitchFamily="2" charset="0"/>
              </a:rPr>
              <a:t>eterno</a:t>
            </a:r>
            <a:r>
              <a:rPr lang="it-IT" sz="2800" dirty="0" smtClean="0">
                <a:latin typeface="AR CARTER" pitchFamily="2" charset="0"/>
              </a:rPr>
              <a:t>. Se esso nascesse dovrebbe essere generato da un essere diverso da sé medesimo. L’essere diverso dall’essere è il NON ESSERE; ma il non essere non esiste, quindi L’ESSERE E’ ETERNO;</a:t>
            </a:r>
          </a:p>
          <a:p>
            <a:endParaRPr lang="it-IT" sz="2800" dirty="0" smtClean="0">
              <a:latin typeface="AR CARTER" pitchFamily="2" charset="0"/>
            </a:endParaRPr>
          </a:p>
          <a:p>
            <a:r>
              <a:rPr lang="it-IT" sz="2800" dirty="0" smtClean="0">
                <a:latin typeface="AR CARTER" pitchFamily="2" charset="0"/>
              </a:rPr>
              <a:t>-L’essere è </a:t>
            </a:r>
            <a:r>
              <a:rPr lang="it-IT" sz="2800" b="1" dirty="0" smtClean="0">
                <a:latin typeface="AR CARTER" pitchFamily="2" charset="0"/>
              </a:rPr>
              <a:t>immobile </a:t>
            </a:r>
            <a:r>
              <a:rPr lang="it-IT" sz="2800" dirty="0" smtClean="0">
                <a:latin typeface="AR CARTER" pitchFamily="2" charset="0"/>
              </a:rPr>
              <a:t>perché se si muovesse sarebbe soggetto al </a:t>
            </a:r>
            <a:r>
              <a:rPr lang="it-IT" sz="2800" dirty="0" smtClean="0">
                <a:latin typeface="AR CARTER" pitchFamily="2" charset="0"/>
              </a:rPr>
              <a:t>divenire e, </a:t>
            </a:r>
            <a:r>
              <a:rPr lang="it-IT" sz="2800" dirty="0" smtClean="0">
                <a:latin typeface="AR CARTER" pitchFamily="2" charset="0"/>
              </a:rPr>
              <a:t>quindi </a:t>
            </a:r>
            <a:r>
              <a:rPr lang="it-IT" sz="2800" dirty="0" smtClean="0">
                <a:latin typeface="AR CARTER" pitchFamily="2" charset="0"/>
              </a:rPr>
              <a:t>,ora </a:t>
            </a:r>
            <a:r>
              <a:rPr lang="it-IT" sz="2800" dirty="0" smtClean="0">
                <a:latin typeface="AR CARTER" pitchFamily="2" charset="0"/>
              </a:rPr>
              <a:t>sarebbe, ora non sarebbe e ciò comporterebbe un passaggio dal </a:t>
            </a:r>
            <a:r>
              <a:rPr lang="it-IT" sz="2800" b="1" dirty="0" smtClean="0">
                <a:latin typeface="AR CARTER" pitchFamily="2" charset="0"/>
              </a:rPr>
              <a:t>non essere </a:t>
            </a:r>
            <a:r>
              <a:rPr lang="it-IT" sz="2800" dirty="0" smtClean="0">
                <a:latin typeface="AR CARTER" pitchFamily="2" charset="0"/>
              </a:rPr>
              <a:t>più e </a:t>
            </a:r>
            <a:r>
              <a:rPr lang="it-IT" sz="2800" b="1" dirty="0" smtClean="0">
                <a:latin typeface="AR CARTER" pitchFamily="2" charset="0"/>
              </a:rPr>
              <a:t>non essere </a:t>
            </a:r>
            <a:r>
              <a:rPr lang="it-IT" sz="2800" dirty="0" smtClean="0">
                <a:latin typeface="AR CARTER" pitchFamily="2" charset="0"/>
              </a:rPr>
              <a:t>ancora; ma siccome il non essere non esiste, l’essere è immobile;</a:t>
            </a:r>
          </a:p>
          <a:p>
            <a:endParaRPr lang="it-IT" sz="2800" dirty="0" smtClean="0">
              <a:latin typeface="AR CARTER" pitchFamily="2" charset="0"/>
            </a:endParaRPr>
          </a:p>
          <a:p>
            <a:r>
              <a:rPr lang="it-IT" sz="2800" dirty="0" smtClean="0">
                <a:latin typeface="AR CARTER" pitchFamily="2" charset="0"/>
              </a:rPr>
              <a:t>-L’essere è </a:t>
            </a:r>
            <a:r>
              <a:rPr lang="it-IT" sz="2800" b="1" dirty="0" smtClean="0">
                <a:latin typeface="AR CARTER" pitchFamily="2" charset="0"/>
              </a:rPr>
              <a:t>unico </a:t>
            </a:r>
            <a:r>
              <a:rPr lang="it-IT" sz="2800" dirty="0" smtClean="0">
                <a:latin typeface="AR CARTER" pitchFamily="2" charset="0"/>
              </a:rPr>
              <a:t>perché se non fosse unico dovremmo ammettere una molteplicità di </a:t>
            </a:r>
            <a:r>
              <a:rPr lang="it-IT" sz="2800" dirty="0" smtClean="0">
                <a:latin typeface="AR CARTER" pitchFamily="2" charset="0"/>
              </a:rPr>
              <a:t>esseri diversi dall’Essere, ma l’Essere diverso dall’Essere è in Non Essere. Siccome il Non essere Non esiste, Essere deve necessariamente essere Unico.</a:t>
            </a:r>
            <a:endParaRPr lang="it-IT" sz="4000" dirty="0" smtClean="0">
              <a:latin typeface="AR CARTER" pitchFamily="2" charset="0"/>
            </a:endParaRPr>
          </a:p>
          <a:p>
            <a:endParaRPr lang="it-IT" sz="4000" dirty="0" smtClean="0">
              <a:latin typeface="AR CARTER" pitchFamily="2" charset="0"/>
            </a:endParaRPr>
          </a:p>
          <a:p>
            <a:endParaRPr lang="it-IT" sz="4000" b="1" dirty="0" smtClean="0">
              <a:latin typeface="AR CARTER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1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luna17381.files.wordpress.com/2010/05/grechina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81328"/>
            <a:ext cx="8640960" cy="216024"/>
          </a:xfrm>
          <a:prstGeom prst="rect">
            <a:avLst/>
          </a:prstGeom>
          <a:noFill/>
        </p:spPr>
      </p:pic>
      <p:sp>
        <p:nvSpPr>
          <p:cNvPr id="7" name="Rettangolo 6"/>
          <p:cNvSpPr/>
          <p:nvPr/>
        </p:nvSpPr>
        <p:spPr>
          <a:xfrm>
            <a:off x="0" y="0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>
                <a:latin typeface="AR CARTER" pitchFamily="2" charset="0"/>
              </a:rPr>
              <a:t>-L‘essere è dunque </a:t>
            </a:r>
            <a:r>
              <a:rPr lang="it-IT" sz="2800" b="1" dirty="0" smtClean="0">
                <a:latin typeface="AR CARTER" pitchFamily="2" charset="0"/>
              </a:rPr>
              <a:t>ingenerato</a:t>
            </a:r>
            <a:r>
              <a:rPr lang="it-IT" sz="2800" dirty="0" smtClean="0">
                <a:latin typeface="AR CARTER" pitchFamily="2" charset="0"/>
              </a:rPr>
              <a:t>, poiché in caso contrario implicherebbe il non essere: la nascita significherebbe essere, ma anche non essere prima di nascere; e la morte significherebbe non essere, ovvero essere solo fino a un certo momento;</a:t>
            </a:r>
          </a:p>
          <a:p>
            <a:endParaRPr lang="it-IT" sz="2800" dirty="0" smtClean="0">
              <a:latin typeface="AR CARTER" pitchFamily="2" charset="0"/>
            </a:endParaRPr>
          </a:p>
          <a:p>
            <a:r>
              <a:rPr lang="it-IT" sz="2800" dirty="0" smtClean="0">
                <a:latin typeface="AR CARTER" pitchFamily="2" charset="0"/>
              </a:rPr>
              <a:t>-L’essere è </a:t>
            </a:r>
            <a:r>
              <a:rPr lang="it-IT" sz="2800" b="1" dirty="0" smtClean="0">
                <a:latin typeface="AR CARTER" pitchFamily="2" charset="0"/>
              </a:rPr>
              <a:t>incorruttibile </a:t>
            </a:r>
            <a:r>
              <a:rPr lang="it-IT" sz="2800" dirty="0" smtClean="0">
                <a:latin typeface="AR CARTER" pitchFamily="2" charset="0"/>
              </a:rPr>
              <a:t>( </a:t>
            </a:r>
            <a:r>
              <a:rPr lang="it-IT" sz="2800" dirty="0" smtClean="0">
                <a:latin typeface="AR CARTER" pitchFamily="2" charset="0"/>
              </a:rPr>
              <a:t>non muta) perché se mutasse implicherebbe il passaggio da uno stato all’altro</a:t>
            </a:r>
            <a:r>
              <a:rPr lang="it-IT" sz="2800" dirty="0" smtClean="0">
                <a:latin typeface="AR CARTER" pitchFamily="2" charset="0"/>
              </a:rPr>
              <a:t>; ovvero il passaggio dall’Essere al non Essere. Il non Essere , per definizione, non Esiste quindi l’Essere è incorruttibile.</a:t>
            </a:r>
            <a:endParaRPr lang="it-IT" sz="2800" dirty="0" smtClean="0">
              <a:latin typeface="AR CARTER" pitchFamily="2" charset="0"/>
            </a:endParaRPr>
          </a:p>
          <a:p>
            <a:endParaRPr lang="it-IT" sz="2800" dirty="0" smtClean="0">
              <a:latin typeface="AR CARTER" pitchFamily="2" charset="0"/>
            </a:endParaRPr>
          </a:p>
          <a:p>
            <a:r>
              <a:rPr lang="it-IT" sz="2800" dirty="0" smtClean="0">
                <a:latin typeface="AR CARTER" pitchFamily="2" charset="0"/>
              </a:rPr>
              <a:t>-L’essere è </a:t>
            </a:r>
            <a:r>
              <a:rPr lang="it-IT" sz="2800" b="1" dirty="0" smtClean="0">
                <a:latin typeface="AR CARTER" pitchFamily="2" charset="0"/>
              </a:rPr>
              <a:t>finito </a:t>
            </a:r>
            <a:r>
              <a:rPr lang="it-IT" sz="2800" b="1" dirty="0" smtClean="0">
                <a:latin typeface="AR CARTER" pitchFamily="2" charset="0"/>
              </a:rPr>
              <a:t> ( compiuto) </a:t>
            </a:r>
            <a:r>
              <a:rPr lang="it-IT" sz="2800" dirty="0" smtClean="0">
                <a:latin typeface="AR CARTER" pitchFamily="2" charset="0"/>
              </a:rPr>
              <a:t>poiché </a:t>
            </a:r>
            <a:r>
              <a:rPr lang="it-IT" sz="2800" dirty="0" smtClean="0">
                <a:latin typeface="AR CARTER" pitchFamily="2" charset="0"/>
              </a:rPr>
              <a:t>la finitudine secondo la mentalità greca </a:t>
            </a:r>
            <a:r>
              <a:rPr lang="it-IT" sz="2800" dirty="0" smtClean="0">
                <a:latin typeface="AR CARTER" pitchFamily="2" charset="0"/>
              </a:rPr>
              <a:t> </a:t>
            </a:r>
            <a:r>
              <a:rPr lang="it-IT" sz="2800" dirty="0" smtClean="0">
                <a:latin typeface="AR CARTER" pitchFamily="2" charset="0"/>
              </a:rPr>
              <a:t>è sinonimo di perfezione; il filosofo usa l’immagine della sfera intesa come una sorta di ‘pieno’ assoluto da cui risulta assente il non essere</a:t>
            </a:r>
            <a:endParaRPr lang="it-IT" sz="2800" b="1" dirty="0" smtClean="0">
              <a:latin typeface="AR CARTER" pitchFamily="2" charset="0"/>
            </a:endParaRPr>
          </a:p>
          <a:p>
            <a:endParaRPr lang="it-IT" sz="4000" dirty="0">
              <a:latin typeface="AR CARTER" pitchFamily="2" charset="0"/>
            </a:endParaRPr>
          </a:p>
        </p:txBody>
      </p:sp>
      <p:pic>
        <p:nvPicPr>
          <p:cNvPr id="1026" name="Picture 2" descr="http://upload.wikimedia.org/wikipedia/commons/0/0b/Being_Parmenide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509763"/>
            <a:ext cx="1901898" cy="189820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506</Words>
  <Application>Microsoft Office PowerPoint</Application>
  <PresentationFormat>Presentazione su schermo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Parmenide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benedetto</dc:creator>
  <cp:lastModifiedBy>Francesca</cp:lastModifiedBy>
  <cp:revision>39</cp:revision>
  <dcterms:created xsi:type="dcterms:W3CDTF">2014-11-13T13:57:46Z</dcterms:created>
  <dcterms:modified xsi:type="dcterms:W3CDTF">2015-01-11T17:06:06Z</dcterms:modified>
</cp:coreProperties>
</file>