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7" r:id="rId12"/>
    <p:sldId id="269" r:id="rId13"/>
    <p:sldId id="270" r:id="rId14"/>
    <p:sldId id="272" r:id="rId15"/>
    <p:sldId id="273" r:id="rId16"/>
    <p:sldId id="274" r:id="rId17"/>
    <p:sldId id="275" r:id="rId18"/>
    <p:sldId id="277" r:id="rId19"/>
    <p:sldId id="279" r:id="rId20"/>
    <p:sldId id="280" r:id="rId21"/>
    <p:sldId id="281" r:id="rId22"/>
    <p:sldId id="282" r:id="rId23"/>
    <p:sldId id="283" r:id="rId24"/>
    <p:sldId id="284" r:id="rId25"/>
    <p:sldId id="285" r:id="rId26"/>
  </p:sldIdLst>
  <p:sldSz cx="9144000" cy="6858000" type="screen4x3"/>
  <p:notesSz cx="6858000" cy="9144000"/>
  <p:custShowLst>
    <p:custShow name="Presentazione personalizzata 1" id="0">
      <p:sldLst>
        <p:sld r:id="rId4"/>
        <p:sld r:id="rId3"/>
        <p:sld r:id="rId2"/>
      </p:sldLst>
    </p:custShow>
  </p:custShow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87" d="100"/>
          <a:sy n="87" d="100"/>
        </p:scale>
        <p:origin x="-1062" y="-84"/>
      </p:cViewPr>
      <p:guideLst>
        <p:guide orient="horz" pos="2160"/>
        <p:guide pos="2880"/>
      </p:guideLst>
    </p:cSldViewPr>
  </p:slideViewPr>
  <p:outlineViewPr>
    <p:cViewPr>
      <p:scale>
        <a:sx n="33" d="100"/>
        <a:sy n="33" d="100"/>
      </p:scale>
      <p:origin x="54" y="259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011BA3-6DBF-4870-BBA8-FC94190175D5}" type="datetimeFigureOut">
              <a:rPr lang="it-IT" smtClean="0"/>
              <a:t>26/04/2015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CFD524-74DF-4A79-A58D-4D86D8771751}" type="slidenum">
              <a:rPr lang="it-IT" smtClean="0"/>
              <a:t>‹N›</a:t>
            </a:fld>
            <a:endParaRPr lang="it-IT"/>
          </a:p>
        </p:txBody>
      </p:sp>
    </p:spTree>
    <p:extLst>
      <p:ext uri="{BB962C8B-B14F-4D97-AF65-F5344CB8AC3E}">
        <p14:creationId xmlns:p14="http://schemas.microsoft.com/office/powerpoint/2010/main" val="301276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it-IT" smtClean="0"/>
              <a:t>Fare clic per modificare lo stile del titolo</a:t>
            </a:r>
            <a:endParaRPr lang="en-US" dirty="0"/>
          </a:p>
        </p:txBody>
      </p:sp>
      <p:sp>
        <p:nvSpPr>
          <p:cNvPr id="11" name="Date Placeholder 10"/>
          <p:cNvSpPr>
            <a:spLocks noGrp="1"/>
          </p:cNvSpPr>
          <p:nvPr>
            <p:ph type="dt" sz="half" idx="10"/>
          </p:nvPr>
        </p:nvSpPr>
        <p:spPr bwMode="black"/>
        <p:txBody>
          <a:bodyPr/>
          <a:lstStyle/>
          <a:p>
            <a:fld id="{F22F48A8-089C-4E2F-A175-8A94DB5E9C04}" type="datetimeFigureOut">
              <a:rPr lang="it-IT" smtClean="0"/>
              <a:t>26/04/2015</a:t>
            </a:fld>
            <a:endParaRPr lang="it-IT"/>
          </a:p>
        </p:txBody>
      </p:sp>
      <p:sp>
        <p:nvSpPr>
          <p:cNvPr id="17" name="Slide Number Placeholder 16"/>
          <p:cNvSpPr>
            <a:spLocks noGrp="1"/>
          </p:cNvSpPr>
          <p:nvPr>
            <p:ph type="sldNum" sz="quarter" idx="11"/>
          </p:nvPr>
        </p:nvSpPr>
        <p:spPr/>
        <p:txBody>
          <a:bodyPr/>
          <a:lstStyle/>
          <a:p>
            <a:fld id="{78B17BB8-A4DB-43BF-BF4E-D424517FD6EC}" type="slidenum">
              <a:rPr lang="it-IT" smtClean="0"/>
              <a:t>‹N›</a:t>
            </a:fld>
            <a:endParaRPr lang="it-IT"/>
          </a:p>
        </p:txBody>
      </p:sp>
      <p:sp>
        <p:nvSpPr>
          <p:cNvPr id="19" name="Footer Placeholder 18"/>
          <p:cNvSpPr>
            <a:spLocks noGrp="1"/>
          </p:cNvSpPr>
          <p:nvPr>
            <p:ph type="ftr" sz="quarter" idx="12"/>
          </p:nvPr>
        </p:nvSpPr>
        <p:spPr/>
        <p:txBody>
          <a:bodyPr/>
          <a:lstStyle/>
          <a:p>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F22F48A8-089C-4E2F-A175-8A94DB5E9C04}" type="datetimeFigureOut">
              <a:rPr lang="it-IT" smtClean="0"/>
              <a:t>26/04/2015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8B17BB8-A4DB-43BF-BF4E-D424517FD6EC}"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F22F48A8-089C-4E2F-A175-8A94DB5E9C04}" type="datetimeFigureOut">
              <a:rPr lang="it-IT" smtClean="0"/>
              <a:t>26/04/2015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8B17BB8-A4DB-43BF-BF4E-D424517FD6EC}" type="slidenum">
              <a:rPr lang="it-IT" smtClean="0"/>
              <a:t>‹N›</a:t>
            </a:fld>
            <a:endParaRPr lang="it-IT"/>
          </a:p>
        </p:txBody>
      </p:sp>
      <p:sp>
        <p:nvSpPr>
          <p:cNvPr id="2" name="Vertical Title 1"/>
          <p:cNvSpPr>
            <a:spLocks noGrp="1"/>
          </p:cNvSpPr>
          <p:nvPr>
            <p:ph type="title" orient="vert"/>
          </p:nvPr>
        </p:nvSpPr>
        <p:spPr>
          <a:xfrm>
            <a:off x="7239000" y="914401"/>
            <a:ext cx="926980" cy="5029200"/>
          </a:xfrm>
        </p:spPr>
        <p:txBody>
          <a:bodyPr vert="eaVert"/>
          <a:lstStyle/>
          <a:p>
            <a:r>
              <a:rPr lang="it-IT" smtClean="0"/>
              <a:t>Fare clic per modificare lo stile del titolo</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9" name="Title 8"/>
          <p:cNvSpPr>
            <a:spLocks noGrp="1"/>
          </p:cNvSpPr>
          <p:nvPr>
            <p:ph type="title"/>
          </p:nvPr>
        </p:nvSpPr>
        <p:spPr/>
        <p:txBody>
          <a:bodyPr/>
          <a:lstStyle/>
          <a:p>
            <a:r>
              <a:rPr lang="it-IT" smtClean="0"/>
              <a:t>Fare clic per modificare lo stile del titolo</a:t>
            </a:r>
            <a:endParaRPr lang="en-US"/>
          </a:p>
        </p:txBody>
      </p:sp>
      <p:sp>
        <p:nvSpPr>
          <p:cNvPr id="11" name="Date Placeholder 10"/>
          <p:cNvSpPr>
            <a:spLocks noGrp="1"/>
          </p:cNvSpPr>
          <p:nvPr>
            <p:ph type="dt" sz="half" idx="14"/>
          </p:nvPr>
        </p:nvSpPr>
        <p:spPr/>
        <p:txBody>
          <a:bodyPr/>
          <a:lstStyle/>
          <a:p>
            <a:fld id="{F22F48A8-089C-4E2F-A175-8A94DB5E9C04}" type="datetimeFigureOut">
              <a:rPr lang="it-IT" smtClean="0"/>
              <a:t>26/04/2015</a:t>
            </a:fld>
            <a:endParaRPr lang="it-IT"/>
          </a:p>
        </p:txBody>
      </p:sp>
      <p:sp>
        <p:nvSpPr>
          <p:cNvPr id="12" name="Slide Number Placeholder 11"/>
          <p:cNvSpPr>
            <a:spLocks noGrp="1"/>
          </p:cNvSpPr>
          <p:nvPr>
            <p:ph type="sldNum" sz="quarter" idx="15"/>
          </p:nvPr>
        </p:nvSpPr>
        <p:spPr/>
        <p:txBody>
          <a:bodyPr/>
          <a:lstStyle/>
          <a:p>
            <a:fld id="{78B17BB8-A4DB-43BF-BF4E-D424517FD6EC}" type="slidenum">
              <a:rPr lang="it-IT" smtClean="0"/>
              <a:t>‹N›</a:t>
            </a:fld>
            <a:endParaRPr lang="it-IT"/>
          </a:p>
        </p:txBody>
      </p:sp>
      <p:sp>
        <p:nvSpPr>
          <p:cNvPr id="13" name="Footer Placeholder 12"/>
          <p:cNvSpPr>
            <a:spLocks noGrp="1"/>
          </p:cNvSpPr>
          <p:nvPr>
            <p:ph type="ftr" sz="quarter" idx="16"/>
          </p:nvPr>
        </p:nvSpPr>
        <p:spPr/>
        <p:txBody>
          <a:bodyPr/>
          <a:lstStyle/>
          <a:p>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it-IT" smtClean="0"/>
              <a:t>Fare clic per modificare lo stile del titolo</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13" name="Date Placeholder 12"/>
          <p:cNvSpPr>
            <a:spLocks noGrp="1"/>
          </p:cNvSpPr>
          <p:nvPr>
            <p:ph type="dt" sz="half" idx="10"/>
          </p:nvPr>
        </p:nvSpPr>
        <p:spPr/>
        <p:txBody>
          <a:bodyPr/>
          <a:lstStyle/>
          <a:p>
            <a:fld id="{F22F48A8-089C-4E2F-A175-8A94DB5E9C04}" type="datetimeFigureOut">
              <a:rPr lang="it-IT" smtClean="0"/>
              <a:t>26/04/2015</a:t>
            </a:fld>
            <a:endParaRPr lang="it-IT"/>
          </a:p>
        </p:txBody>
      </p:sp>
      <p:sp>
        <p:nvSpPr>
          <p:cNvPr id="14" name="Slide Number Placeholder 13"/>
          <p:cNvSpPr>
            <a:spLocks noGrp="1"/>
          </p:cNvSpPr>
          <p:nvPr>
            <p:ph type="sldNum" sz="quarter" idx="11"/>
          </p:nvPr>
        </p:nvSpPr>
        <p:spPr/>
        <p:txBody>
          <a:bodyPr/>
          <a:lstStyle/>
          <a:p>
            <a:fld id="{78B17BB8-A4DB-43BF-BF4E-D424517FD6EC}" type="slidenum">
              <a:rPr lang="it-IT" smtClean="0"/>
              <a:t>‹N›</a:t>
            </a:fld>
            <a:endParaRPr lang="it-IT"/>
          </a:p>
        </p:txBody>
      </p:sp>
      <p:sp>
        <p:nvSpPr>
          <p:cNvPr id="15" name="Footer Placeholder 14"/>
          <p:cNvSpPr>
            <a:spLocks noGrp="1"/>
          </p:cNvSpPr>
          <p:nvPr>
            <p:ph type="ftr" sz="quarter" idx="12"/>
          </p:nvPr>
        </p:nvSpPr>
        <p:spPr/>
        <p:txBody>
          <a:bodyPr/>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9" name="Date Placeholder 8"/>
          <p:cNvSpPr>
            <a:spLocks noGrp="1"/>
          </p:cNvSpPr>
          <p:nvPr>
            <p:ph type="dt" sz="half" idx="15"/>
          </p:nvPr>
        </p:nvSpPr>
        <p:spPr/>
        <p:txBody>
          <a:bodyPr/>
          <a:lstStyle/>
          <a:p>
            <a:fld id="{F22F48A8-089C-4E2F-A175-8A94DB5E9C04}" type="datetimeFigureOut">
              <a:rPr lang="it-IT" smtClean="0"/>
              <a:t>26/04/2015</a:t>
            </a:fld>
            <a:endParaRPr lang="it-IT"/>
          </a:p>
        </p:txBody>
      </p:sp>
      <p:sp>
        <p:nvSpPr>
          <p:cNvPr id="12" name="Slide Number Placeholder 11"/>
          <p:cNvSpPr>
            <a:spLocks noGrp="1"/>
          </p:cNvSpPr>
          <p:nvPr>
            <p:ph type="sldNum" sz="quarter" idx="16"/>
          </p:nvPr>
        </p:nvSpPr>
        <p:spPr/>
        <p:txBody>
          <a:bodyPr/>
          <a:lstStyle/>
          <a:p>
            <a:fld id="{78B17BB8-A4DB-43BF-BF4E-D424517FD6EC}" type="slidenum">
              <a:rPr lang="it-IT" smtClean="0"/>
              <a:t>‹N›</a:t>
            </a:fld>
            <a:endParaRPr lang="it-IT"/>
          </a:p>
        </p:txBody>
      </p:sp>
      <p:sp>
        <p:nvSpPr>
          <p:cNvPr id="13" name="Footer Placeholder 12"/>
          <p:cNvSpPr>
            <a:spLocks noGrp="1"/>
          </p:cNvSpPr>
          <p:nvPr>
            <p:ph type="ftr" sz="quarter" idx="17"/>
          </p:nvPr>
        </p:nvSpPr>
        <p:spPr/>
        <p:txBody>
          <a:bodyPr/>
          <a:lstStyle/>
          <a:p>
            <a:endParaRPr lang="it-IT"/>
          </a:p>
        </p:txBody>
      </p:sp>
      <p:sp>
        <p:nvSpPr>
          <p:cNvPr id="16" name="Title 15"/>
          <p:cNvSpPr>
            <a:spLocks noGrp="1"/>
          </p:cNvSpPr>
          <p:nvPr>
            <p:ph type="title"/>
          </p:nvPr>
        </p:nvSpPr>
        <p:spPr/>
        <p:txBody>
          <a:bodyPr/>
          <a:lstStyle/>
          <a:p>
            <a:r>
              <a:rPr lang="it-IT" smtClean="0"/>
              <a:t>Fare clic per modificare lo stile del titolo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it-IT" smtClean="0"/>
              <a:t>Fare clic per modificare stili del testo dello schema</a:t>
            </a:r>
          </a:p>
        </p:txBody>
      </p:sp>
      <p:sp>
        <p:nvSpPr>
          <p:cNvPr id="11" name="Date Placeholder 10"/>
          <p:cNvSpPr>
            <a:spLocks noGrp="1"/>
          </p:cNvSpPr>
          <p:nvPr>
            <p:ph type="dt" sz="half" idx="16"/>
          </p:nvPr>
        </p:nvSpPr>
        <p:spPr/>
        <p:txBody>
          <a:bodyPr/>
          <a:lstStyle/>
          <a:p>
            <a:fld id="{F22F48A8-089C-4E2F-A175-8A94DB5E9C04}" type="datetimeFigureOut">
              <a:rPr lang="it-IT" smtClean="0"/>
              <a:t>26/04/2015</a:t>
            </a:fld>
            <a:endParaRPr lang="it-IT"/>
          </a:p>
        </p:txBody>
      </p:sp>
      <p:sp>
        <p:nvSpPr>
          <p:cNvPr id="12" name="Slide Number Placeholder 11"/>
          <p:cNvSpPr>
            <a:spLocks noGrp="1"/>
          </p:cNvSpPr>
          <p:nvPr>
            <p:ph type="sldNum" sz="quarter" idx="17"/>
          </p:nvPr>
        </p:nvSpPr>
        <p:spPr/>
        <p:txBody>
          <a:bodyPr/>
          <a:lstStyle/>
          <a:p>
            <a:fld id="{78B17BB8-A4DB-43BF-BF4E-D424517FD6EC}" type="slidenum">
              <a:rPr lang="it-IT" smtClean="0"/>
              <a:t>‹N›</a:t>
            </a:fld>
            <a:endParaRPr lang="it-IT"/>
          </a:p>
        </p:txBody>
      </p:sp>
      <p:sp>
        <p:nvSpPr>
          <p:cNvPr id="13" name="Footer Placeholder 12"/>
          <p:cNvSpPr>
            <a:spLocks noGrp="1"/>
          </p:cNvSpPr>
          <p:nvPr>
            <p:ph type="ftr" sz="quarter" idx="18"/>
          </p:nvPr>
        </p:nvSpPr>
        <p:spPr/>
        <p:txBody>
          <a:bodyPr/>
          <a:lstStyle/>
          <a:p>
            <a:endParaRPr lang="it-IT"/>
          </a:p>
        </p:txBody>
      </p:sp>
      <p:sp>
        <p:nvSpPr>
          <p:cNvPr id="18" name="Title 17"/>
          <p:cNvSpPr>
            <a:spLocks noGrp="1"/>
          </p:cNvSpPr>
          <p:nvPr>
            <p:ph type="title"/>
          </p:nvPr>
        </p:nvSpPr>
        <p:spPr/>
        <p:txBody>
          <a:bodyPr/>
          <a:lstStyle/>
          <a:p>
            <a:r>
              <a:rPr lang="it-IT" smtClean="0"/>
              <a:t>Fare clic per modificare lo stile del titolo</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it-IT" smtClean="0"/>
              <a:t>Fare clic per modificare lo stile del titolo</a:t>
            </a:r>
            <a:endParaRPr lang="en-US"/>
          </a:p>
        </p:txBody>
      </p:sp>
      <p:sp>
        <p:nvSpPr>
          <p:cNvPr id="15" name="Date Placeholder 14"/>
          <p:cNvSpPr>
            <a:spLocks noGrp="1"/>
          </p:cNvSpPr>
          <p:nvPr>
            <p:ph type="dt" sz="half" idx="10"/>
          </p:nvPr>
        </p:nvSpPr>
        <p:spPr/>
        <p:txBody>
          <a:bodyPr/>
          <a:lstStyle/>
          <a:p>
            <a:fld id="{F22F48A8-089C-4E2F-A175-8A94DB5E9C04}" type="datetimeFigureOut">
              <a:rPr lang="it-IT" smtClean="0"/>
              <a:t>26/04/2015</a:t>
            </a:fld>
            <a:endParaRPr lang="it-IT"/>
          </a:p>
        </p:txBody>
      </p:sp>
      <p:sp>
        <p:nvSpPr>
          <p:cNvPr id="16" name="Slide Number Placeholder 15"/>
          <p:cNvSpPr>
            <a:spLocks noGrp="1"/>
          </p:cNvSpPr>
          <p:nvPr>
            <p:ph type="sldNum" sz="quarter" idx="11"/>
          </p:nvPr>
        </p:nvSpPr>
        <p:spPr/>
        <p:txBody>
          <a:bodyPr/>
          <a:lstStyle/>
          <a:p>
            <a:fld id="{78B17BB8-A4DB-43BF-BF4E-D424517FD6EC}" type="slidenum">
              <a:rPr lang="it-IT" smtClean="0"/>
              <a:t>‹N›</a:t>
            </a:fld>
            <a:endParaRPr lang="it-IT"/>
          </a:p>
        </p:txBody>
      </p:sp>
      <p:sp>
        <p:nvSpPr>
          <p:cNvPr id="17" name="Footer Placeholder 16"/>
          <p:cNvSpPr>
            <a:spLocks noGrp="1"/>
          </p:cNvSpPr>
          <p:nvPr>
            <p:ph type="ftr" sz="quarter" idx="12"/>
          </p:nvPr>
        </p:nvSpPr>
        <p:spPr/>
        <p:txBody>
          <a:bodyPr/>
          <a:lstStyle/>
          <a:p>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F22F48A8-089C-4E2F-A175-8A94DB5E9C04}" type="datetimeFigureOut">
              <a:rPr lang="it-IT" smtClean="0"/>
              <a:t>26/04/2015</a:t>
            </a:fld>
            <a:endParaRPr lang="it-IT"/>
          </a:p>
        </p:txBody>
      </p:sp>
      <p:sp>
        <p:nvSpPr>
          <p:cNvPr id="8" name="Slide Number Placeholder 7"/>
          <p:cNvSpPr>
            <a:spLocks noGrp="1"/>
          </p:cNvSpPr>
          <p:nvPr>
            <p:ph type="sldNum" sz="quarter" idx="11"/>
          </p:nvPr>
        </p:nvSpPr>
        <p:spPr/>
        <p:txBody>
          <a:bodyPr/>
          <a:lstStyle/>
          <a:p>
            <a:fld id="{78B17BB8-A4DB-43BF-BF4E-D424517FD6EC}" type="slidenum">
              <a:rPr lang="it-IT" smtClean="0"/>
              <a:t>‹N›</a:t>
            </a:fld>
            <a:endParaRPr lang="it-IT"/>
          </a:p>
        </p:txBody>
      </p:sp>
      <p:sp>
        <p:nvSpPr>
          <p:cNvPr id="9" name="Footer Placeholder 8"/>
          <p:cNvSpPr>
            <a:spLocks noGrp="1"/>
          </p:cNvSpPr>
          <p:nvPr>
            <p:ph type="ftr" sz="quarter" idx="12"/>
          </p:nvPr>
        </p:nvSpPr>
        <p:spPr/>
        <p:txBody>
          <a:bodyPr/>
          <a:lstStyle/>
          <a:p>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3" name="Title 12"/>
          <p:cNvSpPr>
            <a:spLocks noGrp="1"/>
          </p:cNvSpPr>
          <p:nvPr>
            <p:ph type="title"/>
          </p:nvPr>
        </p:nvSpPr>
        <p:spPr/>
        <p:txBody>
          <a:bodyPr/>
          <a:lstStyle/>
          <a:p>
            <a:r>
              <a:rPr lang="it-IT" smtClean="0"/>
              <a:t>Fare clic per modificare lo stile del titolo</a:t>
            </a:r>
            <a:endParaRPr lang="en-US"/>
          </a:p>
        </p:txBody>
      </p:sp>
      <p:sp>
        <p:nvSpPr>
          <p:cNvPr id="16" name="Date Placeholder 15"/>
          <p:cNvSpPr>
            <a:spLocks noGrp="1"/>
          </p:cNvSpPr>
          <p:nvPr>
            <p:ph type="dt" sz="half" idx="15"/>
          </p:nvPr>
        </p:nvSpPr>
        <p:spPr/>
        <p:txBody>
          <a:bodyPr/>
          <a:lstStyle/>
          <a:p>
            <a:fld id="{F22F48A8-089C-4E2F-A175-8A94DB5E9C04}" type="datetimeFigureOut">
              <a:rPr lang="it-IT" smtClean="0"/>
              <a:t>26/04/2015</a:t>
            </a:fld>
            <a:endParaRPr lang="it-IT"/>
          </a:p>
        </p:txBody>
      </p:sp>
      <p:sp>
        <p:nvSpPr>
          <p:cNvPr id="19" name="Slide Number Placeholder 18"/>
          <p:cNvSpPr>
            <a:spLocks noGrp="1"/>
          </p:cNvSpPr>
          <p:nvPr>
            <p:ph type="sldNum" sz="quarter" idx="16"/>
          </p:nvPr>
        </p:nvSpPr>
        <p:spPr/>
        <p:txBody>
          <a:bodyPr/>
          <a:lstStyle/>
          <a:p>
            <a:fld id="{78B17BB8-A4DB-43BF-BF4E-D424517FD6EC}" type="slidenum">
              <a:rPr lang="it-IT" smtClean="0"/>
              <a:t>‹N›</a:t>
            </a:fld>
            <a:endParaRPr lang="it-IT"/>
          </a:p>
        </p:txBody>
      </p:sp>
      <p:sp>
        <p:nvSpPr>
          <p:cNvPr id="23" name="Footer Placeholder 22"/>
          <p:cNvSpPr>
            <a:spLocks noGrp="1"/>
          </p:cNvSpPr>
          <p:nvPr>
            <p:ph type="ftr" sz="quarter" idx="17"/>
          </p:nvPr>
        </p:nvSpPr>
        <p:spPr/>
        <p:txBody>
          <a:bodyPr/>
          <a:lstStyle/>
          <a:p>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it-IT" smtClean="0"/>
              <a:t>Fare clic per modificare stili del testo dello schema</a:t>
            </a:r>
          </a:p>
        </p:txBody>
      </p:sp>
      <p:sp>
        <p:nvSpPr>
          <p:cNvPr id="12" name="Title 11"/>
          <p:cNvSpPr>
            <a:spLocks noGrp="1"/>
          </p:cNvSpPr>
          <p:nvPr>
            <p:ph type="title"/>
          </p:nvPr>
        </p:nvSpPr>
        <p:spPr>
          <a:xfrm>
            <a:off x="2514600" y="975360"/>
            <a:ext cx="4114800" cy="701040"/>
          </a:xfrm>
        </p:spPr>
        <p:txBody>
          <a:bodyPr/>
          <a:lstStyle/>
          <a:p>
            <a:r>
              <a:rPr lang="it-IT" smtClean="0"/>
              <a:t>Fare clic per modificare lo stile del titolo</a:t>
            </a:r>
            <a:endParaRPr lang="en-US"/>
          </a:p>
        </p:txBody>
      </p:sp>
      <p:sp>
        <p:nvSpPr>
          <p:cNvPr id="13" name="Date Placeholder 12"/>
          <p:cNvSpPr>
            <a:spLocks noGrp="1"/>
          </p:cNvSpPr>
          <p:nvPr>
            <p:ph type="dt" sz="half" idx="14"/>
          </p:nvPr>
        </p:nvSpPr>
        <p:spPr>
          <a:xfrm>
            <a:off x="2981325" y="273180"/>
            <a:ext cx="3181350" cy="292100"/>
          </a:xfrm>
        </p:spPr>
        <p:txBody>
          <a:bodyPr/>
          <a:lstStyle/>
          <a:p>
            <a:fld id="{F22F48A8-089C-4E2F-A175-8A94DB5E9C04}" type="datetimeFigureOut">
              <a:rPr lang="it-IT" smtClean="0"/>
              <a:t>26/04/2015</a:t>
            </a:fld>
            <a:endParaRPr lang="it-IT"/>
          </a:p>
        </p:txBody>
      </p:sp>
      <p:sp>
        <p:nvSpPr>
          <p:cNvPr id="14" name="Slide Number Placeholder 13"/>
          <p:cNvSpPr>
            <a:spLocks noGrp="1"/>
          </p:cNvSpPr>
          <p:nvPr>
            <p:ph type="sldNum" sz="quarter" idx="15"/>
          </p:nvPr>
        </p:nvSpPr>
        <p:spPr>
          <a:xfrm>
            <a:off x="4038600" y="6172200"/>
            <a:ext cx="1066800" cy="304800"/>
          </a:xfrm>
        </p:spPr>
        <p:txBody>
          <a:bodyPr/>
          <a:lstStyle/>
          <a:p>
            <a:fld id="{78B17BB8-A4DB-43BF-BF4E-D424517FD6EC}" type="slidenum">
              <a:rPr lang="it-IT" smtClean="0"/>
              <a:t>‹N›</a:t>
            </a:fld>
            <a:endParaRPr lang="it-IT"/>
          </a:p>
        </p:txBody>
      </p:sp>
      <p:sp>
        <p:nvSpPr>
          <p:cNvPr id="15" name="Footer Placeholder 14"/>
          <p:cNvSpPr>
            <a:spLocks noGrp="1"/>
          </p:cNvSpPr>
          <p:nvPr>
            <p:ph type="ftr" sz="quarter" idx="16"/>
          </p:nvPr>
        </p:nvSpPr>
        <p:spPr>
          <a:xfrm>
            <a:off x="1447800" y="6486525"/>
            <a:ext cx="6248400" cy="292100"/>
          </a:xfrm>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F22F48A8-089C-4E2F-A175-8A94DB5E9C04}" type="datetimeFigureOut">
              <a:rPr lang="it-IT" smtClean="0"/>
              <a:t>26/04/2015</a:t>
            </a:fld>
            <a:endParaRPr lang="it-IT"/>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it-IT"/>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78B17BB8-A4DB-43BF-BF4E-D424517FD6EC}" type="slidenum">
              <a:rPr lang="it-IT" smtClean="0"/>
              <a:t>‹N›</a:t>
            </a:fld>
            <a:endParaRPr lang="it-IT"/>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it-IT" smtClean="0"/>
              <a:t>Fare clic per modificare lo stile del titolo</a:t>
            </a:r>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3.xml"/><Relationship Id="rId7" Type="http://schemas.openxmlformats.org/officeDocument/2006/relationships/slide" Target="slide17.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5.xml"/><Relationship Id="rId4" Type="http://schemas.openxmlformats.org/officeDocument/2006/relationships/slide" Target="slide14.xml"/></Relationships>
</file>

<file path=ppt/slides/_rels/slide11.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9.xml"/><Relationship Id="rId1" Type="http://schemas.openxmlformats.org/officeDocument/2006/relationships/slideLayout" Target="../slideLayouts/slideLayout5.xml"/><Relationship Id="rId4" Type="http://schemas.openxmlformats.org/officeDocument/2006/relationships/slide" Target="slide2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jpe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55776" y="3212976"/>
            <a:ext cx="4013200" cy="648072"/>
          </a:xfrm>
        </p:spPr>
        <p:txBody>
          <a:bodyPr/>
          <a:lstStyle/>
          <a:p>
            <a:r>
              <a:rPr lang="it-IT" sz="2000" dirty="0" smtClean="0">
                <a:latin typeface="Blackadder ITC" panose="04020505051007020D02" pitchFamily="82" charset="0"/>
              </a:rPr>
              <a:t>Amata Sara &amp; </a:t>
            </a:r>
            <a:r>
              <a:rPr lang="it-IT" sz="2000" dirty="0" smtClean="0">
                <a:latin typeface="Blackadder ITC" panose="04020505051007020D02" pitchFamily="82" charset="0"/>
                <a:ea typeface="Batang" panose="02030600000101010101" pitchFamily="18" charset="-127"/>
              </a:rPr>
              <a:t>Palazzotto</a:t>
            </a:r>
            <a:r>
              <a:rPr lang="it-IT" sz="2000" dirty="0" smtClean="0">
                <a:latin typeface="Blackadder ITC" panose="04020505051007020D02" pitchFamily="82" charset="0"/>
              </a:rPr>
              <a:t> Francesca Maria</a:t>
            </a:r>
          </a:p>
        </p:txBody>
      </p:sp>
      <p:sp>
        <p:nvSpPr>
          <p:cNvPr id="2" name="Titolo 1"/>
          <p:cNvSpPr>
            <a:spLocks noGrp="1"/>
          </p:cNvSpPr>
          <p:nvPr>
            <p:ph type="title"/>
          </p:nvPr>
        </p:nvSpPr>
        <p:spPr>
          <a:xfrm>
            <a:off x="2554044" y="2577236"/>
            <a:ext cx="4013200" cy="599440"/>
          </a:xfrm>
        </p:spPr>
        <p:txBody>
          <a:bodyPr>
            <a:noAutofit/>
          </a:bodyPr>
          <a:lstStyle/>
          <a:p>
            <a:r>
              <a:rPr lang="it-IT" sz="5400" dirty="0" smtClean="0">
                <a:latin typeface="Batang" panose="02030600000101010101" pitchFamily="18" charset="-127"/>
                <a:ea typeface="Batang" panose="02030600000101010101" pitchFamily="18" charset="-127"/>
              </a:rPr>
              <a:t>Platone</a:t>
            </a:r>
            <a:endParaRPr lang="it-IT" sz="5400" dirty="0">
              <a:latin typeface="Batang" panose="02030600000101010101" pitchFamily="18" charset="-127"/>
              <a:ea typeface="Batang" panose="02030600000101010101" pitchFamily="18" charset="-127"/>
            </a:endParaRPr>
          </a:p>
        </p:txBody>
      </p:sp>
      <p:sp>
        <p:nvSpPr>
          <p:cNvPr id="4" name="CasellaDiTesto 3"/>
          <p:cNvSpPr txBox="1"/>
          <p:nvPr/>
        </p:nvSpPr>
        <p:spPr>
          <a:xfrm>
            <a:off x="4283966" y="3017906"/>
            <a:ext cx="553357" cy="369332"/>
          </a:xfrm>
          <a:prstGeom prst="rect">
            <a:avLst/>
          </a:prstGeom>
          <a:noFill/>
        </p:spPr>
        <p:txBody>
          <a:bodyPr wrap="none" rtlCol="0">
            <a:spAutoFit/>
          </a:bodyPr>
          <a:lstStyle/>
          <a:p>
            <a:r>
              <a:rPr lang="it-IT" dirty="0" smtClean="0">
                <a:solidFill>
                  <a:schemeClr val="bg1">
                    <a:lumMod val="85000"/>
                    <a:lumOff val="15000"/>
                  </a:schemeClr>
                </a:solidFill>
                <a:latin typeface="Aparajita" panose="020B0604020202020204" pitchFamily="34" charset="0"/>
                <a:ea typeface="Batang" panose="02030600000101010101" pitchFamily="18" charset="-127"/>
                <a:cs typeface="Aparajita" panose="020B0604020202020204" pitchFamily="34" charset="0"/>
              </a:rPr>
              <a:t>III D</a:t>
            </a:r>
            <a:endParaRPr lang="it-IT" dirty="0">
              <a:solidFill>
                <a:schemeClr val="bg1">
                  <a:lumMod val="85000"/>
                  <a:lumOff val="15000"/>
                </a:schemeClr>
              </a:solidFill>
              <a:latin typeface="Aparajita" panose="020B0604020202020204" pitchFamily="34" charset="0"/>
              <a:ea typeface="Batang" panose="02030600000101010101" pitchFamily="18" charset="-127"/>
              <a:cs typeface="Aparajita" panose="020B0604020202020204" pitchFamily="34" charset="0"/>
            </a:endParaRPr>
          </a:p>
        </p:txBody>
      </p:sp>
    </p:spTree>
    <p:extLst>
      <p:ext uri="{BB962C8B-B14F-4D97-AF65-F5344CB8AC3E}">
        <p14:creationId xmlns:p14="http://schemas.microsoft.com/office/powerpoint/2010/main" val="41654244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rot="547819">
            <a:off x="8002518" y="1410809"/>
            <a:ext cx="1008112" cy="1569660"/>
          </a:xfrm>
          <a:prstGeom prst="rect">
            <a:avLst/>
          </a:prstGeom>
          <a:noFill/>
          <a:ln>
            <a:noFill/>
          </a:ln>
        </p:spPr>
        <p:txBody>
          <a:bodyPr wrap="square" rtlCol="0">
            <a:spAutoFit/>
          </a:bodyPr>
          <a:lstStyle/>
          <a:p>
            <a:r>
              <a:rPr lang="it-IT" sz="9600" b="1" dirty="0" smtClean="0">
                <a:solidFill>
                  <a:schemeClr val="bg2">
                    <a:lumMod val="60000"/>
                    <a:lumOff val="40000"/>
                  </a:schemeClr>
                </a:solidFill>
              </a:rPr>
              <a:t>?</a:t>
            </a:r>
            <a:endParaRPr lang="it-IT" sz="9600" b="1" dirty="0">
              <a:solidFill>
                <a:schemeClr val="bg2">
                  <a:lumMod val="60000"/>
                  <a:lumOff val="40000"/>
                </a:schemeClr>
              </a:solidFill>
            </a:endParaRPr>
          </a:p>
        </p:txBody>
      </p:sp>
      <p:sp>
        <p:nvSpPr>
          <p:cNvPr id="2" name="Segnaposto contenuto 1"/>
          <p:cNvSpPr>
            <a:spLocks noGrp="1"/>
          </p:cNvSpPr>
          <p:nvPr>
            <p:ph sz="quarter" idx="13"/>
          </p:nvPr>
        </p:nvSpPr>
        <p:spPr/>
        <p:txBody>
          <a:bodyPr>
            <a:normAutofit/>
          </a:bodyPr>
          <a:lstStyle/>
          <a:p>
            <a:pPr marL="342900" indent="-342900">
              <a:buFont typeface="Wingdings" panose="05000000000000000000" pitchFamily="2" charset="2"/>
              <a:buChar char="v"/>
            </a:pPr>
            <a:r>
              <a:rPr lang="it-IT" sz="3200" dirty="0" smtClean="0">
                <a:hlinkClick r:id="rId2" action="ppaction://hlinksldjump"/>
              </a:rPr>
              <a:t>Quale rapporto esiste tra le idee e le cose?</a:t>
            </a:r>
            <a:endParaRPr lang="it-IT" sz="3200" dirty="0" smtClean="0"/>
          </a:p>
          <a:p>
            <a:pPr marL="342900" indent="-342900">
              <a:buFont typeface="Wingdings" panose="05000000000000000000" pitchFamily="2" charset="2"/>
              <a:buChar char="v"/>
            </a:pPr>
            <a:r>
              <a:rPr lang="it-IT" sz="3200" dirty="0" smtClean="0">
                <a:hlinkClick r:id="rId3" action="ppaction://hlinksldjump"/>
              </a:rPr>
              <a:t>Perché esiste il mondo sensibile?</a:t>
            </a:r>
            <a:endParaRPr lang="it-IT" sz="3200" dirty="0" smtClean="0"/>
          </a:p>
          <a:p>
            <a:pPr marL="342900" indent="-342900">
              <a:buFont typeface="Wingdings" panose="05000000000000000000" pitchFamily="2" charset="2"/>
              <a:buChar char="v"/>
            </a:pPr>
            <a:r>
              <a:rPr lang="it-IT" sz="3200" dirty="0" smtClean="0">
                <a:hlinkClick r:id="rId4" action="ppaction://hlinksldjump"/>
              </a:rPr>
              <a:t>Dove e come esistono le idee?</a:t>
            </a:r>
            <a:endParaRPr lang="it-IT" sz="3200" dirty="0" smtClean="0"/>
          </a:p>
          <a:p>
            <a:pPr marL="342900" indent="-342900">
              <a:buFont typeface="Wingdings" panose="05000000000000000000" pitchFamily="2" charset="2"/>
              <a:buChar char="v"/>
            </a:pPr>
            <a:r>
              <a:rPr lang="it-IT" sz="3200" dirty="0" smtClean="0">
                <a:hlinkClick r:id="rId5" action="ppaction://hlinksldjump"/>
              </a:rPr>
              <a:t>Perché il mondo diviene? </a:t>
            </a:r>
            <a:endParaRPr lang="it-IT" sz="3200" dirty="0" smtClean="0"/>
          </a:p>
          <a:p>
            <a:pPr marL="342900" indent="-342900">
              <a:buFont typeface="Wingdings" panose="05000000000000000000" pitchFamily="2" charset="2"/>
              <a:buChar char="v"/>
            </a:pPr>
            <a:r>
              <a:rPr lang="it-IT" sz="3200" dirty="0" smtClean="0">
                <a:hlinkClick r:id="rId6" action="ppaction://hlinksldjump"/>
              </a:rPr>
              <a:t>Perché conosciamo le idee?</a:t>
            </a:r>
            <a:endParaRPr lang="it-IT" sz="3200" dirty="0" smtClean="0"/>
          </a:p>
          <a:p>
            <a:pPr marL="342900" indent="-342900">
              <a:buFont typeface="Wingdings" panose="05000000000000000000" pitchFamily="2" charset="2"/>
              <a:buChar char="v"/>
            </a:pPr>
            <a:r>
              <a:rPr lang="it-IT" sz="3200" dirty="0" smtClean="0">
                <a:hlinkClick r:id="rId7" action="ppaction://hlinksldjump"/>
              </a:rPr>
              <a:t>Perché l’anima è immortale?</a:t>
            </a:r>
            <a:endParaRPr lang="it-IT" sz="3200" dirty="0" smtClean="0"/>
          </a:p>
        </p:txBody>
      </p:sp>
      <p:sp>
        <p:nvSpPr>
          <p:cNvPr id="3" name="Titolo 2"/>
          <p:cNvSpPr>
            <a:spLocks noGrp="1"/>
          </p:cNvSpPr>
          <p:nvPr>
            <p:ph type="title"/>
          </p:nvPr>
        </p:nvSpPr>
        <p:spPr/>
        <p:txBody>
          <a:bodyPr>
            <a:normAutofit/>
          </a:bodyPr>
          <a:lstStyle/>
          <a:p>
            <a:r>
              <a:rPr lang="it-IT" sz="2800" dirty="0" smtClean="0"/>
              <a:t>problematiche</a:t>
            </a:r>
            <a:endParaRPr lang="it-IT" sz="2800" dirty="0"/>
          </a:p>
        </p:txBody>
      </p:sp>
      <p:sp>
        <p:nvSpPr>
          <p:cNvPr id="4" name="CasellaDiTesto 3"/>
          <p:cNvSpPr txBox="1"/>
          <p:nvPr/>
        </p:nvSpPr>
        <p:spPr>
          <a:xfrm rot="20751324">
            <a:off x="176506" y="4567881"/>
            <a:ext cx="1008112" cy="1569660"/>
          </a:xfrm>
          <a:prstGeom prst="rect">
            <a:avLst/>
          </a:prstGeom>
          <a:noFill/>
          <a:ln>
            <a:noFill/>
          </a:ln>
        </p:spPr>
        <p:txBody>
          <a:bodyPr wrap="square" rtlCol="0">
            <a:spAutoFit/>
          </a:bodyPr>
          <a:lstStyle/>
          <a:p>
            <a:r>
              <a:rPr lang="it-IT" sz="9600" b="1" dirty="0" smtClean="0">
                <a:solidFill>
                  <a:schemeClr val="bg2">
                    <a:lumMod val="60000"/>
                    <a:lumOff val="40000"/>
                  </a:schemeClr>
                </a:solidFill>
              </a:rPr>
              <a:t>?</a:t>
            </a:r>
            <a:endParaRPr lang="it-IT" sz="9600" b="1" dirty="0">
              <a:solidFill>
                <a:schemeClr val="bg2">
                  <a:lumMod val="60000"/>
                  <a:lumOff val="40000"/>
                </a:schemeClr>
              </a:solidFill>
            </a:endParaRPr>
          </a:p>
        </p:txBody>
      </p:sp>
      <p:sp>
        <p:nvSpPr>
          <p:cNvPr id="5" name="CasellaDiTesto 4"/>
          <p:cNvSpPr txBox="1"/>
          <p:nvPr/>
        </p:nvSpPr>
        <p:spPr>
          <a:xfrm rot="1624891">
            <a:off x="8186403" y="5537348"/>
            <a:ext cx="1008112" cy="1569660"/>
          </a:xfrm>
          <a:prstGeom prst="rect">
            <a:avLst/>
          </a:prstGeom>
          <a:noFill/>
          <a:ln>
            <a:noFill/>
          </a:ln>
        </p:spPr>
        <p:txBody>
          <a:bodyPr wrap="square" rtlCol="0">
            <a:spAutoFit/>
          </a:bodyPr>
          <a:lstStyle/>
          <a:p>
            <a:r>
              <a:rPr lang="it-IT" sz="9600" b="1" dirty="0" smtClean="0">
                <a:solidFill>
                  <a:schemeClr val="bg2">
                    <a:lumMod val="60000"/>
                    <a:lumOff val="40000"/>
                  </a:schemeClr>
                </a:solidFill>
              </a:rPr>
              <a:t>?</a:t>
            </a:r>
            <a:endParaRPr lang="it-IT" sz="9600" b="1" dirty="0">
              <a:solidFill>
                <a:schemeClr val="bg2">
                  <a:lumMod val="60000"/>
                  <a:lumOff val="40000"/>
                </a:schemeClr>
              </a:solidFill>
            </a:endParaRPr>
          </a:p>
        </p:txBody>
      </p:sp>
      <p:sp>
        <p:nvSpPr>
          <p:cNvPr id="6" name="CasellaDiTesto 5"/>
          <p:cNvSpPr txBox="1"/>
          <p:nvPr/>
        </p:nvSpPr>
        <p:spPr>
          <a:xfrm rot="20751324">
            <a:off x="1367265" y="5123984"/>
            <a:ext cx="1008112" cy="1569660"/>
          </a:xfrm>
          <a:prstGeom prst="rect">
            <a:avLst/>
          </a:prstGeom>
          <a:noFill/>
          <a:ln>
            <a:noFill/>
          </a:ln>
        </p:spPr>
        <p:txBody>
          <a:bodyPr wrap="square" rtlCol="0">
            <a:spAutoFit/>
          </a:bodyPr>
          <a:lstStyle/>
          <a:p>
            <a:r>
              <a:rPr lang="it-IT" sz="9600" b="1" dirty="0" smtClean="0">
                <a:solidFill>
                  <a:schemeClr val="bg2">
                    <a:lumMod val="60000"/>
                    <a:lumOff val="40000"/>
                  </a:schemeClr>
                </a:solidFill>
              </a:rPr>
              <a:t>?</a:t>
            </a:r>
            <a:endParaRPr lang="it-IT" sz="9600" b="1" dirty="0">
              <a:solidFill>
                <a:schemeClr val="bg2">
                  <a:lumMod val="60000"/>
                  <a:lumOff val="40000"/>
                </a:schemeClr>
              </a:solidFill>
            </a:endParaRPr>
          </a:p>
        </p:txBody>
      </p:sp>
      <p:sp>
        <p:nvSpPr>
          <p:cNvPr id="7" name="CasellaDiTesto 6"/>
          <p:cNvSpPr txBox="1"/>
          <p:nvPr/>
        </p:nvSpPr>
        <p:spPr>
          <a:xfrm rot="794706">
            <a:off x="7515937" y="3667003"/>
            <a:ext cx="1008112" cy="1569660"/>
          </a:xfrm>
          <a:prstGeom prst="rect">
            <a:avLst/>
          </a:prstGeom>
          <a:noFill/>
          <a:ln>
            <a:noFill/>
          </a:ln>
        </p:spPr>
        <p:txBody>
          <a:bodyPr wrap="square" rtlCol="0">
            <a:spAutoFit/>
          </a:bodyPr>
          <a:lstStyle/>
          <a:p>
            <a:r>
              <a:rPr lang="it-IT" sz="9600" b="1" dirty="0" smtClean="0">
                <a:solidFill>
                  <a:schemeClr val="bg2">
                    <a:lumMod val="60000"/>
                    <a:lumOff val="40000"/>
                  </a:schemeClr>
                </a:solidFill>
              </a:rPr>
              <a:t>?</a:t>
            </a:r>
            <a:endParaRPr lang="it-IT" sz="9600" b="1" dirty="0">
              <a:solidFill>
                <a:schemeClr val="bg2">
                  <a:lumMod val="60000"/>
                  <a:lumOff val="40000"/>
                </a:schemeClr>
              </a:solidFill>
            </a:endParaRPr>
          </a:p>
        </p:txBody>
      </p:sp>
      <p:sp>
        <p:nvSpPr>
          <p:cNvPr id="8" name="CasellaDiTesto 7"/>
          <p:cNvSpPr txBox="1"/>
          <p:nvPr/>
        </p:nvSpPr>
        <p:spPr>
          <a:xfrm rot="629299">
            <a:off x="528270" y="2787563"/>
            <a:ext cx="1008112" cy="1569660"/>
          </a:xfrm>
          <a:prstGeom prst="rect">
            <a:avLst/>
          </a:prstGeom>
          <a:noFill/>
          <a:ln>
            <a:noFill/>
          </a:ln>
        </p:spPr>
        <p:txBody>
          <a:bodyPr wrap="square" rtlCol="0">
            <a:spAutoFit/>
          </a:bodyPr>
          <a:lstStyle/>
          <a:p>
            <a:r>
              <a:rPr lang="it-IT" sz="9600" b="1" dirty="0" smtClean="0">
                <a:solidFill>
                  <a:schemeClr val="bg2">
                    <a:lumMod val="60000"/>
                    <a:lumOff val="40000"/>
                  </a:schemeClr>
                </a:solidFill>
              </a:rPr>
              <a:t>?</a:t>
            </a:r>
            <a:endParaRPr lang="it-IT" sz="9600" b="1" dirty="0">
              <a:solidFill>
                <a:schemeClr val="bg2">
                  <a:lumMod val="60000"/>
                  <a:lumOff val="40000"/>
                </a:schemeClr>
              </a:solidFill>
            </a:endParaRPr>
          </a:p>
        </p:txBody>
      </p:sp>
      <p:sp>
        <p:nvSpPr>
          <p:cNvPr id="9" name="CasellaDiTesto 8"/>
          <p:cNvSpPr txBox="1"/>
          <p:nvPr/>
        </p:nvSpPr>
        <p:spPr>
          <a:xfrm rot="20751324">
            <a:off x="2804291" y="5339599"/>
            <a:ext cx="1008112" cy="1569660"/>
          </a:xfrm>
          <a:prstGeom prst="rect">
            <a:avLst/>
          </a:prstGeom>
          <a:noFill/>
          <a:ln>
            <a:noFill/>
          </a:ln>
        </p:spPr>
        <p:txBody>
          <a:bodyPr wrap="square" rtlCol="0">
            <a:spAutoFit/>
          </a:bodyPr>
          <a:lstStyle/>
          <a:p>
            <a:r>
              <a:rPr lang="it-IT" sz="9600" b="1" dirty="0" smtClean="0">
                <a:solidFill>
                  <a:schemeClr val="bg2">
                    <a:lumMod val="60000"/>
                    <a:lumOff val="40000"/>
                  </a:schemeClr>
                </a:solidFill>
              </a:rPr>
              <a:t>?</a:t>
            </a:r>
            <a:endParaRPr lang="it-IT" sz="9600" b="1" dirty="0">
              <a:solidFill>
                <a:schemeClr val="bg2">
                  <a:lumMod val="60000"/>
                  <a:lumOff val="40000"/>
                </a:schemeClr>
              </a:solidFill>
            </a:endParaRPr>
          </a:p>
        </p:txBody>
      </p:sp>
      <p:sp>
        <p:nvSpPr>
          <p:cNvPr id="10" name="CasellaDiTesto 9"/>
          <p:cNvSpPr txBox="1"/>
          <p:nvPr/>
        </p:nvSpPr>
        <p:spPr>
          <a:xfrm rot="20751324">
            <a:off x="79501" y="1419629"/>
            <a:ext cx="1008112" cy="1569660"/>
          </a:xfrm>
          <a:prstGeom prst="rect">
            <a:avLst/>
          </a:prstGeom>
          <a:noFill/>
          <a:ln>
            <a:noFill/>
          </a:ln>
        </p:spPr>
        <p:txBody>
          <a:bodyPr wrap="square" rtlCol="0">
            <a:spAutoFit/>
          </a:bodyPr>
          <a:lstStyle/>
          <a:p>
            <a:r>
              <a:rPr lang="it-IT" sz="9600" b="1" dirty="0" smtClean="0">
                <a:solidFill>
                  <a:schemeClr val="bg2">
                    <a:lumMod val="60000"/>
                    <a:lumOff val="40000"/>
                  </a:schemeClr>
                </a:solidFill>
              </a:rPr>
              <a:t>?</a:t>
            </a:r>
            <a:endParaRPr lang="it-IT" sz="9600" b="1" dirty="0">
              <a:solidFill>
                <a:schemeClr val="bg2">
                  <a:lumMod val="60000"/>
                  <a:lumOff val="40000"/>
                </a:schemeClr>
              </a:solidFill>
            </a:endParaRPr>
          </a:p>
        </p:txBody>
      </p:sp>
      <p:sp>
        <p:nvSpPr>
          <p:cNvPr id="11" name="CasellaDiTesto 10"/>
          <p:cNvSpPr txBox="1"/>
          <p:nvPr/>
        </p:nvSpPr>
        <p:spPr>
          <a:xfrm rot="159474">
            <a:off x="5327932" y="5416451"/>
            <a:ext cx="1008112" cy="1569660"/>
          </a:xfrm>
          <a:prstGeom prst="rect">
            <a:avLst/>
          </a:prstGeom>
          <a:noFill/>
          <a:ln>
            <a:noFill/>
          </a:ln>
        </p:spPr>
        <p:txBody>
          <a:bodyPr wrap="square" rtlCol="0">
            <a:spAutoFit/>
          </a:bodyPr>
          <a:lstStyle/>
          <a:p>
            <a:r>
              <a:rPr lang="it-IT" sz="9600" b="1" dirty="0" smtClean="0">
                <a:solidFill>
                  <a:schemeClr val="bg2">
                    <a:lumMod val="60000"/>
                    <a:lumOff val="40000"/>
                  </a:schemeClr>
                </a:solidFill>
              </a:rPr>
              <a:t>?</a:t>
            </a:r>
            <a:endParaRPr lang="it-IT" sz="9600" b="1" dirty="0">
              <a:solidFill>
                <a:schemeClr val="bg2">
                  <a:lumMod val="60000"/>
                  <a:lumOff val="40000"/>
                </a:schemeClr>
              </a:solidFill>
            </a:endParaRPr>
          </a:p>
        </p:txBody>
      </p:sp>
    </p:spTree>
    <p:extLst>
      <p:ext uri="{BB962C8B-B14F-4D97-AF65-F5344CB8AC3E}">
        <p14:creationId xmlns:p14="http://schemas.microsoft.com/office/powerpoint/2010/main" val="315465884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1000"/>
                                        <p:tgtEl>
                                          <p:spTgt spid="2">
                                            <p:txEl>
                                              <p:pRg st="3" end="3"/>
                                            </p:txEl>
                                          </p:spTgt>
                                        </p:tgtEl>
                                      </p:cBhvr>
                                    </p:animEffect>
                                    <p:anim calcmode="lin" valueType="num">
                                      <p:cBhvr>
                                        <p:cTn id="2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000"/>
                                        <p:tgtEl>
                                          <p:spTgt spid="2">
                                            <p:txEl>
                                              <p:pRg st="4" end="4"/>
                                            </p:txEl>
                                          </p:spTgt>
                                        </p:tgtEl>
                                      </p:cBhvr>
                                    </p:animEffect>
                                    <p:anim calcmode="lin" valueType="num">
                                      <p:cBhvr>
                                        <p:cTn id="3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1000"/>
                                        <p:tgtEl>
                                          <p:spTgt spid="2">
                                            <p:txEl>
                                              <p:pRg st="5" end="5"/>
                                            </p:txEl>
                                          </p:spTgt>
                                        </p:tgtEl>
                                      </p:cBhvr>
                                    </p:animEffect>
                                    <p:anim calcmode="lin" valueType="num">
                                      <p:cBhvr>
                                        <p:cTn id="3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Immagin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4540" y="4604035"/>
            <a:ext cx="1150559" cy="988295"/>
          </a:xfrm>
          <a:prstGeom prst="rect">
            <a:avLst/>
          </a:prstGeom>
        </p:spPr>
      </p:pic>
      <p:sp>
        <p:nvSpPr>
          <p:cNvPr id="2" name="Segnaposto contenuto 1"/>
          <p:cNvSpPr>
            <a:spLocks noGrp="1"/>
          </p:cNvSpPr>
          <p:nvPr>
            <p:ph sz="quarter" idx="13"/>
          </p:nvPr>
        </p:nvSpPr>
        <p:spPr>
          <a:xfrm>
            <a:off x="467544" y="2348880"/>
            <a:ext cx="4023360" cy="3209544"/>
          </a:xfrm>
        </p:spPr>
        <p:txBody>
          <a:bodyPr/>
          <a:lstStyle/>
          <a:p>
            <a:r>
              <a:rPr lang="it-IT" dirty="0" smtClean="0"/>
              <a:t>Le idee sono criterio di giudizio delle cose, in quanto un individuo per giudicare gli oggetti non può far a meno di riferirsi alle idee.</a:t>
            </a:r>
          </a:p>
          <a:p>
            <a:r>
              <a:rPr lang="it-IT" dirty="0" smtClean="0"/>
              <a:t>Es.: si afferma che due cose sono uguali sulla base dell’idea di uguaglianza.</a:t>
            </a:r>
          </a:p>
        </p:txBody>
      </p:sp>
      <p:sp>
        <p:nvSpPr>
          <p:cNvPr id="3" name="Segnaposto contenuto 2"/>
          <p:cNvSpPr>
            <a:spLocks noGrp="1"/>
          </p:cNvSpPr>
          <p:nvPr>
            <p:ph sz="quarter" idx="14"/>
          </p:nvPr>
        </p:nvSpPr>
        <p:spPr>
          <a:xfrm>
            <a:off x="4644008" y="2348880"/>
            <a:ext cx="4023360" cy="3209544"/>
          </a:xfrm>
        </p:spPr>
        <p:txBody>
          <a:bodyPr/>
          <a:lstStyle/>
          <a:p>
            <a:r>
              <a:rPr lang="it-IT" dirty="0" smtClean="0"/>
              <a:t>Le idee sono causa delle cose, poiché gli individui sono in quanto imitano o partecipano imperfettamente, delle idee intese come «modelli» delle cose.</a:t>
            </a:r>
          </a:p>
          <a:p>
            <a:r>
              <a:rPr lang="it-IT" dirty="0" smtClean="0"/>
              <a:t>Es.: si afferma che due individui sono uomini sulla base dell’idea di umanità.</a:t>
            </a:r>
            <a:endParaRPr lang="it-IT" dirty="0"/>
          </a:p>
        </p:txBody>
      </p:sp>
      <p:sp>
        <p:nvSpPr>
          <p:cNvPr id="4" name="Segnaposto testo 3"/>
          <p:cNvSpPr>
            <a:spLocks noGrp="1"/>
          </p:cNvSpPr>
          <p:nvPr>
            <p:ph type="body" sz="half" idx="2"/>
          </p:nvPr>
        </p:nvSpPr>
        <p:spPr>
          <a:xfrm>
            <a:off x="467544" y="1700808"/>
            <a:ext cx="4023360" cy="704088"/>
          </a:xfrm>
        </p:spPr>
        <p:txBody>
          <a:bodyPr/>
          <a:lstStyle/>
          <a:p>
            <a:r>
              <a:rPr lang="it-IT" dirty="0" smtClean="0"/>
              <a:t>Condizione di pensabilità</a:t>
            </a:r>
            <a:endParaRPr lang="it-IT" dirty="0"/>
          </a:p>
        </p:txBody>
      </p:sp>
      <p:sp>
        <p:nvSpPr>
          <p:cNvPr id="5" name="Segnaposto testo 4"/>
          <p:cNvSpPr>
            <a:spLocks noGrp="1"/>
          </p:cNvSpPr>
          <p:nvPr>
            <p:ph type="body" sz="half" idx="15"/>
          </p:nvPr>
        </p:nvSpPr>
        <p:spPr>
          <a:xfrm>
            <a:off x="4644008" y="1700808"/>
            <a:ext cx="4023360" cy="704088"/>
          </a:xfrm>
        </p:spPr>
        <p:txBody>
          <a:bodyPr/>
          <a:lstStyle/>
          <a:p>
            <a:r>
              <a:rPr lang="it-IT" dirty="0" smtClean="0"/>
              <a:t>Condizione di esistenza</a:t>
            </a:r>
            <a:endParaRPr lang="it-IT" dirty="0"/>
          </a:p>
        </p:txBody>
      </p:sp>
      <p:sp>
        <p:nvSpPr>
          <p:cNvPr id="6" name="Titolo 5"/>
          <p:cNvSpPr>
            <a:spLocks noGrp="1"/>
          </p:cNvSpPr>
          <p:nvPr>
            <p:ph type="title"/>
          </p:nvPr>
        </p:nvSpPr>
        <p:spPr/>
        <p:txBody>
          <a:bodyPr/>
          <a:lstStyle/>
          <a:p>
            <a:r>
              <a:rPr lang="it-IT" dirty="0" smtClean="0"/>
              <a:t>Duplice rapporto tra idee e cose</a:t>
            </a:r>
            <a:endParaRPr lang="it-IT" dirty="0"/>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4653136"/>
            <a:ext cx="2808312" cy="2106234"/>
          </a:xfrm>
          <a:prstGeom prst="rect">
            <a:avLst/>
          </a:prstGeom>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7527" y="4716841"/>
            <a:ext cx="1520784" cy="2013187"/>
          </a:xfrm>
          <a:prstGeom prst="rect">
            <a:avLst/>
          </a:prstGeom>
        </p:spPr>
      </p:pic>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2931" y="5592330"/>
            <a:ext cx="1155291" cy="1137698"/>
          </a:xfrm>
          <a:prstGeom prst="rect">
            <a:avLst/>
          </a:prstGeom>
        </p:spPr>
      </p:pic>
      <p:pic>
        <p:nvPicPr>
          <p:cNvPr id="14" name="Immagin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08041" y="5592330"/>
            <a:ext cx="1143807" cy="1167040"/>
          </a:xfrm>
          <a:prstGeom prst="rect">
            <a:avLst/>
          </a:prstGeom>
        </p:spPr>
      </p:pic>
      <p:pic>
        <p:nvPicPr>
          <p:cNvPr id="15" name="Immagin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85099" y="4597236"/>
            <a:ext cx="1133123" cy="995094"/>
          </a:xfrm>
          <a:prstGeom prst="rect">
            <a:avLst/>
          </a:prstGeom>
        </p:spPr>
      </p:pic>
      <p:cxnSp>
        <p:nvCxnSpPr>
          <p:cNvPr id="18" name="Connettore 2 17"/>
          <p:cNvCxnSpPr>
            <a:stCxn id="8" idx="3"/>
          </p:cNvCxnSpPr>
          <p:nvPr/>
        </p:nvCxnSpPr>
        <p:spPr>
          <a:xfrm flipV="1">
            <a:off x="5868311" y="5723434"/>
            <a:ext cx="647905"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CasellaDiTesto 18"/>
          <p:cNvSpPr txBox="1"/>
          <p:nvPr/>
        </p:nvSpPr>
        <p:spPr>
          <a:xfrm>
            <a:off x="6732240" y="980728"/>
            <a:ext cx="1401346" cy="369332"/>
          </a:xfrm>
          <a:prstGeom prst="rect">
            <a:avLst/>
          </a:prstGeom>
          <a:noFill/>
        </p:spPr>
        <p:txBody>
          <a:bodyPr wrap="none" rtlCol="0">
            <a:spAutoFit/>
          </a:bodyPr>
          <a:lstStyle/>
          <a:p>
            <a:r>
              <a:rPr lang="it-IT" dirty="0" smtClean="0">
                <a:hlinkClick r:id="rId8" action="ppaction://hlinksldjump"/>
              </a:rPr>
              <a:t>Ultima analisi</a:t>
            </a:r>
            <a:endParaRPr lang="it-IT" dirty="0"/>
          </a:p>
        </p:txBody>
      </p:sp>
    </p:spTree>
    <p:extLst>
      <p:ext uri="{BB962C8B-B14F-4D97-AF65-F5344CB8AC3E}">
        <p14:creationId xmlns:p14="http://schemas.microsoft.com/office/powerpoint/2010/main" val="981488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0" presetID="16" presetClass="entr" presetSubtype="21"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1000"/>
                                        <p:tgtEl>
                                          <p:spTgt spid="5">
                                            <p:txEl>
                                              <p:pRg st="0" end="0"/>
                                            </p:txEl>
                                          </p:spTgt>
                                        </p:tgtEl>
                                      </p:cBhvr>
                                    </p:animEffect>
                                    <p:anim calcmode="lin" valueType="num">
                                      <p:cBhvr>
                                        <p:cTn id="2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1000"/>
                                        <p:tgtEl>
                                          <p:spTgt spid="3">
                                            <p:txEl>
                                              <p:pRg st="0" end="0"/>
                                            </p:txEl>
                                          </p:spTgt>
                                        </p:tgtEl>
                                      </p:cBhvr>
                                    </p:animEffect>
                                    <p:anim calcmode="lin" valueType="num">
                                      <p:cBhvr>
                                        <p:cTn id="3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fade">
                                      <p:cBhvr>
                                        <p:cTn id="36" dur="1000"/>
                                        <p:tgtEl>
                                          <p:spTgt spid="3">
                                            <p:txEl>
                                              <p:pRg st="1" end="1"/>
                                            </p:txEl>
                                          </p:spTgt>
                                        </p:tgtEl>
                                      </p:cBhvr>
                                    </p:animEffect>
                                    <p:anim calcmode="lin" valueType="num">
                                      <p:cBhvr>
                                        <p:cTn id="3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39" presetID="16" presetClass="entr" presetSubtype="21"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arn(inVertical)">
                                      <p:cBhvr>
                                        <p:cTn id="41" dur="500"/>
                                        <p:tgtEl>
                                          <p:spTgt spid="8"/>
                                        </p:tgtEl>
                                      </p:cBhvr>
                                    </p:animEffect>
                                  </p:childTnLst>
                                </p:cTn>
                              </p:par>
                              <p:par>
                                <p:cTn id="42" presetID="16" presetClass="entr" presetSubtype="21"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par>
                                <p:cTn id="45" presetID="16" presetClass="entr" presetSubtype="21"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par>
                                <p:cTn id="48" presetID="16" presetClass="entr" presetSubtype="21"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arn(inVertical)">
                                      <p:cBhvr>
                                        <p:cTn id="50" dur="500"/>
                                        <p:tgtEl>
                                          <p:spTgt spid="14"/>
                                        </p:tgtEl>
                                      </p:cBhvr>
                                    </p:animEffect>
                                  </p:childTnLst>
                                </p:cTn>
                              </p:par>
                              <p:par>
                                <p:cTn id="51" presetID="16" presetClass="entr" presetSubtype="21"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barn(inVertical)">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build="p"/>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p:txBody>
          <a:bodyPr/>
          <a:lstStyle/>
          <a:p>
            <a:r>
              <a:rPr lang="it-IT" dirty="0" smtClean="0"/>
              <a:t>Durante la maturità, Platone cercò di chiarire il rapporto idee-cose attraverso:</a:t>
            </a:r>
          </a:p>
          <a:p>
            <a:pPr marL="342900" indent="-342900">
              <a:buFont typeface="Wingdings" panose="05000000000000000000" pitchFamily="2" charset="2"/>
              <a:buChar char="v"/>
            </a:pPr>
            <a:r>
              <a:rPr lang="it-IT" dirty="0" smtClean="0"/>
              <a:t>Mimesi: le cose imitano le idee;</a:t>
            </a:r>
          </a:p>
          <a:p>
            <a:pPr marL="342900" indent="-342900">
              <a:buFont typeface="Wingdings" panose="05000000000000000000" pitchFamily="2" charset="2"/>
              <a:buChar char="v"/>
            </a:pPr>
            <a:r>
              <a:rPr lang="it-IT" dirty="0" smtClean="0"/>
              <a:t>Metessi: le cose partecipano in misura limitata all’essenza delle idee;</a:t>
            </a:r>
          </a:p>
          <a:p>
            <a:pPr marL="342900" indent="-342900">
              <a:buFont typeface="Wingdings" panose="05000000000000000000" pitchFamily="2" charset="2"/>
              <a:buChar char="v"/>
            </a:pPr>
            <a:r>
              <a:rPr lang="it-IT" dirty="0" err="1" smtClean="0"/>
              <a:t>Parusìa</a:t>
            </a:r>
            <a:r>
              <a:rPr lang="it-IT" dirty="0" smtClean="0"/>
              <a:t>: per cui le idee sono presenti nelle cose.</a:t>
            </a:r>
          </a:p>
          <a:p>
            <a:r>
              <a:rPr lang="it-IT" dirty="0" smtClean="0"/>
              <a:t>Non arrivò mai ad un esito definitivo poiché nessuna delle tre tesi poteva chiarire la presenza dell’esistente senza essenza; perché le idee sono trascendenti  e non possono né essere presenti </a:t>
            </a:r>
            <a:r>
              <a:rPr lang="it-IT" dirty="0" err="1" smtClean="0"/>
              <a:t>nè</a:t>
            </a:r>
            <a:r>
              <a:rPr lang="it-IT" dirty="0" smtClean="0"/>
              <a:t> partecipare nelle cose, e le cose non possono imitare le idee poiché sono state plasmate dal </a:t>
            </a:r>
            <a:r>
              <a:rPr lang="it-IT" dirty="0" smtClean="0">
                <a:hlinkClick r:id="rId2" action="ppaction://hlinksldjump"/>
              </a:rPr>
              <a:t>Demiurgo</a:t>
            </a:r>
            <a:r>
              <a:rPr lang="it-IT" dirty="0" smtClean="0"/>
              <a:t> e non ci sarebbe essenza.</a:t>
            </a:r>
            <a:endParaRPr lang="it-IT" dirty="0"/>
          </a:p>
        </p:txBody>
      </p:sp>
      <p:sp>
        <p:nvSpPr>
          <p:cNvPr id="3" name="Titolo 2"/>
          <p:cNvSpPr>
            <a:spLocks noGrp="1"/>
          </p:cNvSpPr>
          <p:nvPr>
            <p:ph type="title"/>
          </p:nvPr>
        </p:nvSpPr>
        <p:spPr/>
        <p:txBody>
          <a:bodyPr/>
          <a:lstStyle/>
          <a:p>
            <a:r>
              <a:rPr lang="it-IT" dirty="0" smtClean="0"/>
              <a:t>Ultima analisi: rapporto idee-cose</a:t>
            </a:r>
            <a:endParaRPr lang="it-IT" dirty="0"/>
          </a:p>
        </p:txBody>
      </p:sp>
    </p:spTree>
    <p:extLst>
      <p:ext uri="{BB962C8B-B14F-4D97-AF65-F5344CB8AC3E}">
        <p14:creationId xmlns:p14="http://schemas.microsoft.com/office/powerpoint/2010/main" val="1422213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060848"/>
            <a:ext cx="3101145" cy="4320480"/>
          </a:xfrm>
          <a:prstGeom prst="rect">
            <a:avLst/>
          </a:prstGeom>
        </p:spPr>
      </p:pic>
      <p:sp>
        <p:nvSpPr>
          <p:cNvPr id="2" name="Segnaposto contenuto 1"/>
          <p:cNvSpPr>
            <a:spLocks noGrp="1"/>
          </p:cNvSpPr>
          <p:nvPr>
            <p:ph sz="quarter" idx="13"/>
          </p:nvPr>
        </p:nvSpPr>
        <p:spPr>
          <a:xfrm>
            <a:off x="3491880" y="1988840"/>
            <a:ext cx="5482952" cy="4869160"/>
          </a:xfrm>
        </p:spPr>
        <p:txBody>
          <a:bodyPr/>
          <a:lstStyle/>
          <a:p>
            <a:r>
              <a:rPr lang="it-IT" dirty="0" smtClean="0"/>
              <a:t>All’inizio il mondo era solo un caos informe, una materia spaziale prima di vita che Platone chiama «</a:t>
            </a:r>
            <a:r>
              <a:rPr lang="it-IT" dirty="0" err="1" smtClean="0"/>
              <a:t>chòra</a:t>
            </a:r>
            <a:r>
              <a:rPr lang="it-IT" dirty="0" smtClean="0"/>
              <a:t>». Il Demiurgo essendo buono e amante del bene, volle ordinare le cose del mondo a immagine e somiglianza delle idee. Fornì dunque alle cose un’anima del mondo, che vivificasse e ordinasse la materia, dando forma all’informe e trasformando l’universo in un immenso organismo vivente in cui si riflettesse l’armonia delle idee.</a:t>
            </a:r>
          </a:p>
          <a:p>
            <a:endParaRPr lang="it-IT" dirty="0" smtClean="0"/>
          </a:p>
          <a:p>
            <a:r>
              <a:rPr lang="it-IT" dirty="0" smtClean="0"/>
              <a:t>La presenza del male nel mondo sensibile (Teodicea) non è dovuta al Demiurgo ma alla materia «ribelle».</a:t>
            </a:r>
            <a:endParaRPr lang="it-IT" dirty="0"/>
          </a:p>
        </p:txBody>
      </p:sp>
      <p:sp>
        <p:nvSpPr>
          <p:cNvPr id="3" name="Titolo 2"/>
          <p:cNvSpPr>
            <a:spLocks noGrp="1"/>
          </p:cNvSpPr>
          <p:nvPr>
            <p:ph type="title"/>
          </p:nvPr>
        </p:nvSpPr>
        <p:spPr/>
        <p:txBody>
          <a:bodyPr>
            <a:normAutofit/>
          </a:bodyPr>
          <a:lstStyle/>
          <a:p>
            <a:r>
              <a:rPr lang="it-IT" sz="2400" dirty="0" smtClean="0"/>
              <a:t>Il mito del demiurgo</a:t>
            </a:r>
            <a:endParaRPr lang="it-IT" sz="2400" dirty="0"/>
          </a:p>
        </p:txBody>
      </p:sp>
    </p:spTree>
    <p:extLst>
      <p:ext uri="{BB962C8B-B14F-4D97-AF65-F5344CB8AC3E}">
        <p14:creationId xmlns:p14="http://schemas.microsoft.com/office/powerpoint/2010/main" val="34323610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p:txBody>
          <a:bodyPr/>
          <a:lstStyle/>
          <a:p>
            <a:r>
              <a:rPr lang="it-IT" dirty="0" smtClean="0"/>
              <a:t>Prendendo alla lettera l’espressione «iperuranio», alcuni studiosi considerano il mondo delle idee come qualcosa di analogo al paradiso cristiano.</a:t>
            </a:r>
            <a:endParaRPr lang="it-IT" dirty="0"/>
          </a:p>
        </p:txBody>
      </p:sp>
      <p:sp>
        <p:nvSpPr>
          <p:cNvPr id="3" name="Segnaposto contenuto 2"/>
          <p:cNvSpPr>
            <a:spLocks noGrp="1"/>
          </p:cNvSpPr>
          <p:nvPr>
            <p:ph sz="quarter" idx="14"/>
          </p:nvPr>
        </p:nvSpPr>
        <p:spPr/>
        <p:txBody>
          <a:bodyPr/>
          <a:lstStyle/>
          <a:p>
            <a:r>
              <a:rPr lang="it-IT" dirty="0" smtClean="0"/>
              <a:t>Durante il ‘900, altri studiosi hanno considerato le idee platoniche come modelli di classificazione delle cose, ossia criteri mentali attraverso cui pensiamo gli oggetti.</a:t>
            </a:r>
          </a:p>
          <a:p>
            <a:endParaRPr lang="it-IT" dirty="0"/>
          </a:p>
        </p:txBody>
      </p:sp>
      <p:sp>
        <p:nvSpPr>
          <p:cNvPr id="4" name="Segnaposto testo 3"/>
          <p:cNvSpPr>
            <a:spLocks noGrp="1"/>
          </p:cNvSpPr>
          <p:nvPr>
            <p:ph type="body" sz="half" idx="2"/>
          </p:nvPr>
        </p:nvSpPr>
        <p:spPr/>
        <p:txBody>
          <a:bodyPr/>
          <a:lstStyle/>
          <a:p>
            <a:r>
              <a:rPr lang="it-IT" dirty="0" smtClean="0"/>
              <a:t>Tradizione </a:t>
            </a:r>
            <a:endParaRPr lang="it-IT" dirty="0"/>
          </a:p>
        </p:txBody>
      </p:sp>
      <p:sp>
        <p:nvSpPr>
          <p:cNvPr id="5" name="Segnaposto testo 4"/>
          <p:cNvSpPr>
            <a:spLocks noGrp="1"/>
          </p:cNvSpPr>
          <p:nvPr>
            <p:ph type="body" sz="half" idx="15"/>
          </p:nvPr>
        </p:nvSpPr>
        <p:spPr/>
        <p:txBody>
          <a:bodyPr/>
          <a:lstStyle/>
          <a:p>
            <a:r>
              <a:rPr lang="it-IT" dirty="0" smtClean="0"/>
              <a:t>Neokantiani </a:t>
            </a:r>
          </a:p>
        </p:txBody>
      </p:sp>
      <p:sp>
        <p:nvSpPr>
          <p:cNvPr id="6" name="Titolo 5"/>
          <p:cNvSpPr>
            <a:spLocks noGrp="1"/>
          </p:cNvSpPr>
          <p:nvPr>
            <p:ph type="title"/>
          </p:nvPr>
        </p:nvSpPr>
        <p:spPr/>
        <p:txBody>
          <a:bodyPr/>
          <a:lstStyle/>
          <a:p>
            <a:r>
              <a:rPr lang="it-IT" dirty="0" smtClean="0"/>
              <a:t>Diverse interpretazioni</a:t>
            </a:r>
            <a:endParaRPr lang="it-IT" dirty="0"/>
          </a:p>
        </p:txBody>
      </p:sp>
      <p:sp>
        <p:nvSpPr>
          <p:cNvPr id="7" name="CasellaDiTesto 6"/>
          <p:cNvSpPr txBox="1"/>
          <p:nvPr/>
        </p:nvSpPr>
        <p:spPr>
          <a:xfrm>
            <a:off x="971600" y="4797152"/>
            <a:ext cx="6912768" cy="1446550"/>
          </a:xfrm>
          <a:prstGeom prst="rect">
            <a:avLst/>
          </a:prstGeom>
          <a:noFill/>
        </p:spPr>
        <p:txBody>
          <a:bodyPr wrap="square" rtlCol="0">
            <a:spAutoFit/>
          </a:bodyPr>
          <a:lstStyle/>
          <a:p>
            <a:r>
              <a:rPr lang="it-IT" sz="2200" dirty="0" smtClean="0"/>
              <a:t>Stabilire con sicurezza quale di queste due interpretazioni sia quella vera non è possibile, poiché entrambe hanno punti di debolezza . Ciò che si può affermare è che le idee costituiscono una zona d’essere diversa dalle cose. </a:t>
            </a:r>
            <a:endParaRPr lang="it-IT" sz="2200" dirty="0"/>
          </a:p>
        </p:txBody>
      </p:sp>
    </p:spTree>
    <p:extLst>
      <p:ext uri="{BB962C8B-B14F-4D97-AF65-F5344CB8AC3E}">
        <p14:creationId xmlns:p14="http://schemas.microsoft.com/office/powerpoint/2010/main" val="604147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circle(in)">
                                      <p:cBhvr>
                                        <p:cTn id="11" dur="2000"/>
                                        <p:tgtEl>
                                          <p:spTgt spid="2">
                                            <p:txEl>
                                              <p:pRg st="0" end="0"/>
                                            </p:txEl>
                                          </p:spTgt>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circle(in)">
                                      <p:cBhvr>
                                        <p:cTn id="14" dur="2000"/>
                                        <p:tgtEl>
                                          <p:spTgt spid="5">
                                            <p:txEl>
                                              <p:pRg st="0" end="0"/>
                                            </p:txEl>
                                          </p:spTgt>
                                        </p:tgtEl>
                                      </p:cBhvr>
                                    </p:animEffect>
                                  </p:childTnLst>
                                </p:cTn>
                              </p:par>
                            </p:childTnLst>
                          </p:cTn>
                        </p:par>
                        <p:par>
                          <p:cTn id="15" fill="hold">
                            <p:stCondLst>
                              <p:cond delay="4000"/>
                            </p:stCondLst>
                            <p:childTnLst>
                              <p:par>
                                <p:cTn id="16" presetID="6" presetClass="entr" presetSubtype="16"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circle(in)">
                                      <p:cBhvr>
                                        <p:cTn id="18" dur="2000"/>
                                        <p:tgtEl>
                                          <p:spTgt spid="3">
                                            <p:txEl>
                                              <p:pRg st="0" end="0"/>
                                            </p:txEl>
                                          </p:spTgt>
                                        </p:tgtEl>
                                      </p:cBhvr>
                                    </p:animEffect>
                                  </p:childTnLst>
                                </p:cTn>
                              </p:par>
                            </p:childTnLst>
                          </p:cTn>
                        </p:par>
                        <p:par>
                          <p:cTn id="19" fill="hold">
                            <p:stCondLst>
                              <p:cond delay="6000"/>
                            </p:stCondLst>
                            <p:childTnLst>
                              <p:par>
                                <p:cTn id="20" presetID="6"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build="p"/>
      <p:bldP spid="5" grpId="0" build="p"/>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3594519"/>
            <a:ext cx="4272136" cy="3244153"/>
          </a:xfrm>
          <a:prstGeom prst="rect">
            <a:avLst/>
          </a:prstGeom>
        </p:spPr>
      </p:pic>
      <p:sp>
        <p:nvSpPr>
          <p:cNvPr id="2" name="Segnaposto contenuto 1"/>
          <p:cNvSpPr>
            <a:spLocks noGrp="1"/>
          </p:cNvSpPr>
          <p:nvPr>
            <p:ph sz="quarter" idx="13"/>
          </p:nvPr>
        </p:nvSpPr>
        <p:spPr>
          <a:xfrm>
            <a:off x="467544" y="1916832"/>
            <a:ext cx="8229600" cy="4075176"/>
          </a:xfrm>
        </p:spPr>
        <p:txBody>
          <a:bodyPr>
            <a:noAutofit/>
          </a:bodyPr>
          <a:lstStyle/>
          <a:p>
            <a:r>
              <a:rPr lang="it-IT" sz="2800" dirty="0" smtClean="0"/>
              <a:t>Platone, da Eraclito, accetta la teoria secondo cui il nostro mondo è il regno della mutevolezza, mentre da Parmenide trae il concetto secondo cui l’essere autentico è immutabile. </a:t>
            </a:r>
          </a:p>
          <a:p>
            <a:r>
              <a:rPr lang="it-IT" sz="2800" dirty="0" smtClean="0"/>
              <a:t>Diversamente da quello parmenideo, l’essere platonico risulta multiplo, in quanto formato da una pluralità delle idee. Inoltre, in antitesi a Parmenide, per Platone tra il mondo sensibile e il mondo delle idee esiste un rapporto indissolubile e possiede una specifica, anche se imperfetta, realtà e conoscibilità.</a:t>
            </a:r>
            <a:endParaRPr lang="it-IT" sz="2800" dirty="0"/>
          </a:p>
        </p:txBody>
      </p:sp>
    </p:spTree>
    <p:extLst>
      <p:ext uri="{BB962C8B-B14F-4D97-AF65-F5344CB8AC3E}">
        <p14:creationId xmlns:p14="http://schemas.microsoft.com/office/powerpoint/2010/main" val="77126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0"/>
            <a:ext cx="4104456" cy="2830771"/>
          </a:xfrm>
          <a:prstGeom prst="rect">
            <a:avLst/>
          </a:prstGeom>
        </p:spPr>
      </p:pic>
      <p:sp>
        <p:nvSpPr>
          <p:cNvPr id="2" name="Segnaposto contenuto 1"/>
          <p:cNvSpPr>
            <a:spLocks noGrp="1"/>
          </p:cNvSpPr>
          <p:nvPr>
            <p:ph sz="quarter" idx="13"/>
          </p:nvPr>
        </p:nvSpPr>
        <p:spPr>
          <a:xfrm>
            <a:off x="457200" y="2020824"/>
            <a:ext cx="3898776" cy="4075176"/>
          </a:xfrm>
        </p:spPr>
        <p:txBody>
          <a:bodyPr>
            <a:normAutofit fontScale="92500" lnSpcReduction="10000"/>
          </a:bodyPr>
          <a:lstStyle/>
          <a:p>
            <a:r>
              <a:rPr lang="it-IT" dirty="0" smtClean="0"/>
              <a:t>Secondo Platone le idee non possono derivare dai sensi poiché questi ci testimoniano solo un mondo di cose materiali e imperfette. Devono dunque costituire l’oggetto di una visione intellettuale in grado di cogliere le idee.</a:t>
            </a:r>
          </a:p>
          <a:p>
            <a:r>
              <a:rPr lang="it-IT" dirty="0" smtClean="0"/>
              <a:t>Per risolvere tale problema, egli ricorre alla dottrina-mito dell’anamnesi, o della reminiscenza, affermando, sulla base della trasmigrazione delle anime, che esse prima di scendere nei corpi siano vissute nel mondo delle idee.</a:t>
            </a:r>
          </a:p>
        </p:txBody>
      </p:sp>
      <p:sp>
        <p:nvSpPr>
          <p:cNvPr id="3" name="Titolo 2"/>
          <p:cNvSpPr>
            <a:spLocks noGrp="1"/>
          </p:cNvSpPr>
          <p:nvPr>
            <p:ph type="title"/>
          </p:nvPr>
        </p:nvSpPr>
        <p:spPr>
          <a:xfrm>
            <a:off x="425742" y="260648"/>
            <a:ext cx="4114800" cy="701040"/>
          </a:xfrm>
        </p:spPr>
        <p:txBody>
          <a:bodyPr>
            <a:normAutofit/>
          </a:bodyPr>
          <a:lstStyle/>
          <a:p>
            <a:r>
              <a:rPr lang="it-IT" sz="3200" dirty="0" smtClean="0"/>
              <a:t>anamnesi</a:t>
            </a:r>
            <a:endParaRPr lang="it-IT" sz="3200" dirty="0"/>
          </a:p>
        </p:txBody>
      </p:sp>
      <p:sp>
        <p:nvSpPr>
          <p:cNvPr id="6" name="CasellaDiTesto 5"/>
          <p:cNvSpPr txBox="1"/>
          <p:nvPr/>
        </p:nvSpPr>
        <p:spPr>
          <a:xfrm>
            <a:off x="5220072" y="3031792"/>
            <a:ext cx="3456384" cy="2862322"/>
          </a:xfrm>
          <a:prstGeom prst="rect">
            <a:avLst/>
          </a:prstGeom>
          <a:noFill/>
        </p:spPr>
        <p:txBody>
          <a:bodyPr wrap="square" rtlCol="0">
            <a:spAutoFit/>
          </a:bodyPr>
          <a:lstStyle/>
          <a:p>
            <a:pPr algn="ctr"/>
            <a:r>
              <a:rPr lang="it-IT" dirty="0"/>
              <a:t>In altri termini l’uomo non possiede già la verità e neppure la ignora completamente, ma la porta in sé a titolo di ricordo scaturito dall’esperienza sensibile.</a:t>
            </a:r>
          </a:p>
          <a:p>
            <a:pPr algn="ctr"/>
            <a:endParaRPr lang="it-IT" dirty="0" smtClean="0"/>
          </a:p>
          <a:p>
            <a:pPr algn="ctr"/>
            <a:r>
              <a:rPr lang="it-IT" dirty="0" smtClean="0"/>
              <a:t>Egli </a:t>
            </a:r>
            <a:r>
              <a:rPr lang="it-IT" dirty="0"/>
              <a:t>ricorre al mito del </a:t>
            </a:r>
            <a:r>
              <a:rPr lang="it-IT" dirty="0" err="1"/>
              <a:t>Menone</a:t>
            </a:r>
            <a:r>
              <a:rPr lang="it-IT" dirty="0"/>
              <a:t>, dello schiavo, ignaro delle regole geometriche, riesce a intuire il teorema di Pitagora.</a:t>
            </a:r>
          </a:p>
        </p:txBody>
      </p:sp>
    </p:spTree>
    <p:extLst>
      <p:ext uri="{BB962C8B-B14F-4D97-AF65-F5344CB8AC3E}">
        <p14:creationId xmlns:p14="http://schemas.microsoft.com/office/powerpoint/2010/main" val="419276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2852936"/>
            <a:ext cx="5688632" cy="3866492"/>
          </a:xfrm>
          <a:prstGeom prst="rect">
            <a:avLst/>
          </a:prstGeom>
        </p:spPr>
      </p:pic>
      <p:sp>
        <p:nvSpPr>
          <p:cNvPr id="2" name="Segnaposto contenuto 1"/>
          <p:cNvSpPr>
            <a:spLocks noGrp="1"/>
          </p:cNvSpPr>
          <p:nvPr>
            <p:ph sz="quarter" idx="13"/>
          </p:nvPr>
        </p:nvSpPr>
        <p:spPr>
          <a:xfrm>
            <a:off x="457200" y="2020824"/>
            <a:ext cx="8229600" cy="4360504"/>
          </a:xfrm>
        </p:spPr>
        <p:txBody>
          <a:bodyPr>
            <a:normAutofit fontScale="92500" lnSpcReduction="10000"/>
          </a:bodyPr>
          <a:lstStyle/>
          <a:p>
            <a:r>
              <a:rPr lang="it-IT" dirty="0" smtClean="0"/>
              <a:t>Nel Fedone, Platone elenca tre prove sull’immortalità dell’anima:</a:t>
            </a:r>
          </a:p>
          <a:p>
            <a:pPr marL="342900" indent="-342900">
              <a:buFont typeface="Wingdings" panose="05000000000000000000" pitchFamily="2" charset="2"/>
              <a:buChar char="v"/>
            </a:pPr>
            <a:r>
              <a:rPr lang="it-IT" dirty="0" smtClean="0"/>
              <a:t>Contrari: come in natura ogni cosa si genera dal suo contrario (es.: il freddo dal caldo, il sonno dalla veglia, etc...), la morte si genera dalla vita e viceversa, ossia l’anima rivive dopo la morte del corpo;</a:t>
            </a:r>
          </a:p>
          <a:p>
            <a:pPr marL="342900" indent="-342900">
              <a:buFont typeface="Wingdings" panose="05000000000000000000" pitchFamily="2" charset="2"/>
              <a:buChar char="v"/>
            </a:pPr>
            <a:r>
              <a:rPr lang="it-IT" dirty="0" smtClean="0"/>
              <a:t>Somiglianza: l’anima essendo simile alle idee, che sono eterne, anch’essa sarà tale;</a:t>
            </a:r>
          </a:p>
          <a:p>
            <a:pPr marL="342900" indent="-342900">
              <a:buFont typeface="Wingdings" panose="05000000000000000000" pitchFamily="2" charset="2"/>
              <a:buChar char="v"/>
            </a:pPr>
            <a:r>
              <a:rPr lang="it-IT" dirty="0" smtClean="0"/>
              <a:t>Vitalità: l’anima, in quanto soffio vitale, è vita e partecipa all’idea di vita e pertanto non può cogliere in sé l’idea opposta della morte.</a:t>
            </a:r>
          </a:p>
          <a:p>
            <a:r>
              <a:rPr lang="it-IT" dirty="0" smtClean="0"/>
              <a:t>Il problema del destino viene risolto nel mito di </a:t>
            </a:r>
            <a:r>
              <a:rPr lang="it-IT" dirty="0" err="1" smtClean="0"/>
              <a:t>Er</a:t>
            </a:r>
            <a:r>
              <a:rPr lang="it-IT" dirty="0" smtClean="0"/>
              <a:t> (Repubblica X). Esso narra di </a:t>
            </a:r>
            <a:r>
              <a:rPr lang="it-IT" dirty="0" err="1" smtClean="0"/>
              <a:t>Er</a:t>
            </a:r>
            <a:r>
              <a:rPr lang="it-IT" dirty="0" smtClean="0"/>
              <a:t>, guerriero  morto in battaglia, resuscitato dopo dodici giorni, egli può raccontare agli uomini la sorte che li attende dopo la morte. La parte centrale riguarda il problema del destino alla quale le anime sono invitate nel momento che precede la loro reincarnazione, ossia ogni anima sceglie il modello di vita che incarnerà.</a:t>
            </a:r>
          </a:p>
        </p:txBody>
      </p:sp>
      <p:sp>
        <p:nvSpPr>
          <p:cNvPr id="3" name="Titolo 2"/>
          <p:cNvSpPr>
            <a:spLocks noGrp="1"/>
          </p:cNvSpPr>
          <p:nvPr>
            <p:ph type="title"/>
          </p:nvPr>
        </p:nvSpPr>
        <p:spPr/>
        <p:txBody>
          <a:bodyPr/>
          <a:lstStyle/>
          <a:p>
            <a:r>
              <a:rPr lang="it-IT" dirty="0" smtClean="0"/>
              <a:t>L’immortalità dell’anima</a:t>
            </a:r>
            <a:br>
              <a:rPr lang="it-IT" dirty="0" smtClean="0"/>
            </a:br>
            <a:r>
              <a:rPr lang="it-IT" dirty="0" smtClean="0"/>
              <a:t>il mito di </a:t>
            </a:r>
            <a:r>
              <a:rPr lang="it-IT" dirty="0" err="1" smtClean="0"/>
              <a:t>er</a:t>
            </a:r>
            <a:endParaRPr lang="it-IT" dirty="0"/>
          </a:p>
        </p:txBody>
      </p:sp>
    </p:spTree>
    <p:extLst>
      <p:ext uri="{BB962C8B-B14F-4D97-AF65-F5344CB8AC3E}">
        <p14:creationId xmlns:p14="http://schemas.microsoft.com/office/powerpoint/2010/main" val="4161378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1000"/>
                                        <p:tgtEl>
                                          <p:spTgt spid="2">
                                            <p:txEl>
                                              <p:pRg st="3" end="3"/>
                                            </p:txEl>
                                          </p:spTgt>
                                        </p:tgtEl>
                                      </p:cBhvr>
                                    </p:animEffect>
                                    <p:anim calcmode="lin" valueType="num">
                                      <p:cBhvr>
                                        <p:cTn id="2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000"/>
                                        <p:tgtEl>
                                          <p:spTgt spid="2">
                                            <p:txEl>
                                              <p:pRg st="4" end="4"/>
                                            </p:txEl>
                                          </p:spTgt>
                                        </p:tgtEl>
                                      </p:cBhvr>
                                    </p:animEffect>
                                    <p:anim calcmode="lin" valueType="num">
                                      <p:cBhvr>
                                        <p:cTn id="3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a:xfrm>
            <a:off x="395536" y="4149080"/>
            <a:ext cx="4023360" cy="2265784"/>
          </a:xfrm>
        </p:spPr>
        <p:txBody>
          <a:bodyPr/>
          <a:lstStyle/>
          <a:p>
            <a:r>
              <a:rPr lang="it-IT" dirty="0" smtClean="0"/>
              <a:t>Considera l’oggetto dell’amore la bellezza.</a:t>
            </a:r>
          </a:p>
          <a:p>
            <a:r>
              <a:rPr lang="it-IT" dirty="0" smtClean="0"/>
              <a:t>Si distinguono due tipi di </a:t>
            </a:r>
            <a:r>
              <a:rPr lang="it-IT" dirty="0" err="1" smtClean="0"/>
              <a:t>éros</a:t>
            </a:r>
            <a:r>
              <a:rPr lang="it-IT" dirty="0" smtClean="0"/>
              <a:t>: volgare, che si rivolge ai corpi( </a:t>
            </a:r>
            <a:r>
              <a:rPr lang="it-IT" dirty="0" smtClean="0">
                <a:hlinkClick r:id="rId2" action="ppaction://hlinksldjump"/>
              </a:rPr>
              <a:t>mito degli androgini </a:t>
            </a:r>
            <a:r>
              <a:rPr lang="it-IT" dirty="0" smtClean="0"/>
              <a:t>) , e celeste, che si rivolge alle anime( </a:t>
            </a:r>
            <a:r>
              <a:rPr lang="it-IT" dirty="0" smtClean="0">
                <a:hlinkClick r:id="rId3" action="ppaction://hlinksldjump"/>
              </a:rPr>
              <a:t>mito di </a:t>
            </a:r>
            <a:r>
              <a:rPr lang="it-IT" dirty="0" err="1" smtClean="0">
                <a:hlinkClick r:id="rId3" action="ppaction://hlinksldjump"/>
              </a:rPr>
              <a:t>éros</a:t>
            </a:r>
            <a:r>
              <a:rPr lang="it-IT" dirty="0" smtClean="0">
                <a:hlinkClick r:id="rId3" action="ppaction://hlinksldjump"/>
              </a:rPr>
              <a:t> </a:t>
            </a:r>
            <a:r>
              <a:rPr lang="it-IT" dirty="0" smtClean="0"/>
              <a:t>).</a:t>
            </a:r>
          </a:p>
          <a:p>
            <a:endParaRPr lang="it-IT" dirty="0"/>
          </a:p>
        </p:txBody>
      </p:sp>
      <p:sp>
        <p:nvSpPr>
          <p:cNvPr id="3" name="Segnaposto contenuto 2"/>
          <p:cNvSpPr>
            <a:spLocks noGrp="1"/>
          </p:cNvSpPr>
          <p:nvPr>
            <p:ph sz="quarter" idx="14"/>
          </p:nvPr>
        </p:nvSpPr>
        <p:spPr>
          <a:xfrm>
            <a:off x="4644008" y="4149080"/>
            <a:ext cx="4023360" cy="2844896"/>
          </a:xfrm>
        </p:spPr>
        <p:txBody>
          <a:bodyPr/>
          <a:lstStyle/>
          <a:p>
            <a:r>
              <a:rPr lang="it-IT" dirty="0" smtClean="0"/>
              <a:t>Considera l’amore nella sua soggettività ed elevazione dell’anima nel mondo delle idee.</a:t>
            </a:r>
          </a:p>
          <a:p>
            <a:r>
              <a:rPr lang="it-IT" dirty="0" smtClean="0"/>
              <a:t>La natura dell’anima che Platone distingue in tre parti, una razionale, una irascibile e una concupiscibile. Essa si può esprimere con il </a:t>
            </a:r>
            <a:r>
              <a:rPr lang="it-IT" dirty="0" smtClean="0">
                <a:hlinkClick r:id="rId4" action="ppaction://hlinksldjump"/>
              </a:rPr>
              <a:t>mito della biga alata</a:t>
            </a:r>
            <a:r>
              <a:rPr lang="it-IT" dirty="0" smtClean="0"/>
              <a:t>.</a:t>
            </a:r>
          </a:p>
          <a:p>
            <a:endParaRPr lang="it-IT" dirty="0"/>
          </a:p>
        </p:txBody>
      </p:sp>
      <p:sp>
        <p:nvSpPr>
          <p:cNvPr id="4" name="Segnaposto testo 3"/>
          <p:cNvSpPr>
            <a:spLocks noGrp="1"/>
          </p:cNvSpPr>
          <p:nvPr>
            <p:ph type="body" sz="half" idx="2"/>
          </p:nvPr>
        </p:nvSpPr>
        <p:spPr>
          <a:xfrm>
            <a:off x="510366" y="3356992"/>
            <a:ext cx="4023360" cy="704088"/>
          </a:xfrm>
        </p:spPr>
        <p:txBody>
          <a:bodyPr/>
          <a:lstStyle/>
          <a:p>
            <a:r>
              <a:rPr lang="it-IT" dirty="0" smtClean="0"/>
              <a:t>Il Simposio</a:t>
            </a:r>
            <a:endParaRPr lang="it-IT" dirty="0"/>
          </a:p>
        </p:txBody>
      </p:sp>
      <p:sp>
        <p:nvSpPr>
          <p:cNvPr id="5" name="Segnaposto testo 4"/>
          <p:cNvSpPr>
            <a:spLocks noGrp="1"/>
          </p:cNvSpPr>
          <p:nvPr>
            <p:ph type="body" sz="half" idx="15"/>
          </p:nvPr>
        </p:nvSpPr>
        <p:spPr>
          <a:xfrm>
            <a:off x="4788024" y="3356992"/>
            <a:ext cx="4023360" cy="704088"/>
          </a:xfrm>
        </p:spPr>
        <p:txBody>
          <a:bodyPr/>
          <a:lstStyle/>
          <a:p>
            <a:r>
              <a:rPr lang="it-IT" dirty="0" smtClean="0"/>
              <a:t>Il Fedro</a:t>
            </a:r>
            <a:endParaRPr lang="it-IT" dirty="0"/>
          </a:p>
        </p:txBody>
      </p:sp>
      <p:sp>
        <p:nvSpPr>
          <p:cNvPr id="6" name="Titolo 5"/>
          <p:cNvSpPr>
            <a:spLocks noGrp="1"/>
          </p:cNvSpPr>
          <p:nvPr>
            <p:ph type="title"/>
          </p:nvPr>
        </p:nvSpPr>
        <p:spPr>
          <a:xfrm>
            <a:off x="2518022" y="980728"/>
            <a:ext cx="4114800" cy="701040"/>
          </a:xfrm>
        </p:spPr>
        <p:txBody>
          <a:bodyPr/>
          <a:lstStyle/>
          <a:p>
            <a:r>
              <a:rPr lang="it-IT" dirty="0" smtClean="0"/>
              <a:t>Dottrina </a:t>
            </a:r>
            <a:br>
              <a:rPr lang="it-IT" dirty="0" smtClean="0"/>
            </a:br>
            <a:r>
              <a:rPr lang="it-IT" dirty="0" smtClean="0"/>
              <a:t>dell’amore e della bellezza</a:t>
            </a:r>
            <a:endParaRPr lang="it-IT" dirty="0"/>
          </a:p>
        </p:txBody>
      </p:sp>
      <p:sp>
        <p:nvSpPr>
          <p:cNvPr id="7" name="CasellaDiTesto 6"/>
          <p:cNvSpPr txBox="1"/>
          <p:nvPr/>
        </p:nvSpPr>
        <p:spPr>
          <a:xfrm>
            <a:off x="522362" y="1892042"/>
            <a:ext cx="8280920" cy="830997"/>
          </a:xfrm>
          <a:prstGeom prst="rect">
            <a:avLst/>
          </a:prstGeom>
          <a:noFill/>
        </p:spPr>
        <p:txBody>
          <a:bodyPr wrap="square" rtlCol="0">
            <a:spAutoFit/>
          </a:bodyPr>
          <a:lstStyle/>
          <a:p>
            <a:r>
              <a:rPr lang="it-IT" sz="2400" dirty="0" smtClean="0"/>
              <a:t>Il sapere stabilisce tra l’uomo e le idee un rapporto che impegna l’uomo nella sua totalità, definito da Platone come  amore (</a:t>
            </a:r>
            <a:r>
              <a:rPr lang="it-IT" sz="2400" dirty="0" err="1"/>
              <a:t>é</a:t>
            </a:r>
            <a:r>
              <a:rPr lang="it-IT" sz="2400" dirty="0" err="1" smtClean="0"/>
              <a:t>ros</a:t>
            </a:r>
            <a:r>
              <a:rPr lang="it-IT" sz="2400" dirty="0" smtClean="0"/>
              <a:t>).</a:t>
            </a:r>
            <a:endParaRPr lang="it-IT" sz="2400" dirty="0"/>
          </a:p>
        </p:txBody>
      </p:sp>
    </p:spTree>
    <p:extLst>
      <p:ext uri="{BB962C8B-B14F-4D97-AF65-F5344CB8AC3E}">
        <p14:creationId xmlns:p14="http://schemas.microsoft.com/office/powerpoint/2010/main" val="155002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000"/>
                                        <p:tgtEl>
                                          <p:spTgt spid="4">
                                            <p:txEl>
                                              <p:pRg st="0" end="0"/>
                                            </p:txEl>
                                          </p:spTgt>
                                        </p:tgtEl>
                                      </p:cBhvr>
                                    </p:animEffect>
                                    <p:anim calcmode="lin" valueType="num">
                                      <p:cBhvr>
                                        <p:cTn id="12"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13" dur="2000" fill="hold"/>
                                        <p:tgtEl>
                                          <p:spTgt spid="4">
                                            <p:txEl>
                                              <p:pRg st="0" end="0"/>
                                            </p:txEl>
                                          </p:spTgt>
                                        </p:tgtEl>
                                        <p:attrNameLst>
                                          <p:attrName>ppt_h</p:attrName>
                                        </p:attrNameLst>
                                      </p:cBhvr>
                                      <p:tavLst>
                                        <p:tav tm="0">
                                          <p:val>
                                            <p:strVal val="#ppt_h"/>
                                          </p:val>
                                        </p:tav>
                                        <p:tav tm="100000">
                                          <p:val>
                                            <p:strVal val="#ppt_h"/>
                                          </p:val>
                                        </p:tav>
                                      </p:tavLst>
                                    </p:anim>
                                  </p:childTnLst>
                                </p:cTn>
                              </p:par>
                              <p:par>
                                <p:cTn id="14" presetID="45" presetClass="entr" presetSubtype="0"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2000"/>
                                        <p:tgtEl>
                                          <p:spTgt spid="5">
                                            <p:txEl>
                                              <p:pRg st="0" end="0"/>
                                            </p:txEl>
                                          </p:spTgt>
                                        </p:tgtEl>
                                      </p:cBhvr>
                                    </p:animEffect>
                                    <p:anim calcmode="lin" valueType="num">
                                      <p:cBhvr>
                                        <p:cTn id="17"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18"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 calcmode="lin" valueType="num">
                                      <p:cBhvr additive="base">
                                        <p:cTn id="2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 calcmode="lin" valueType="num">
                                      <p:cBhvr additive="base">
                                        <p:cTn id="2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 calcmode="lin" valueType="num">
                                      <p:cBhvr additive="base">
                                        <p:cTn id="3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build="p"/>
      <p:bldP spid="5" grpId="0" build="p"/>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0332" y="161629"/>
            <a:ext cx="1368152" cy="1691106"/>
          </a:xfrm>
          <a:prstGeom prst="rect">
            <a:avLst/>
          </a:prstGeom>
        </p:spPr>
      </p:pic>
      <p:sp>
        <p:nvSpPr>
          <p:cNvPr id="2" name="Segnaposto contenuto 1"/>
          <p:cNvSpPr>
            <a:spLocks noGrp="1"/>
          </p:cNvSpPr>
          <p:nvPr>
            <p:ph sz="quarter" idx="13"/>
          </p:nvPr>
        </p:nvSpPr>
        <p:spPr/>
        <p:txBody>
          <a:bodyPr/>
          <a:lstStyle/>
          <a:p>
            <a:r>
              <a:rPr lang="it-IT" dirty="0" smtClean="0"/>
              <a:t>Originariamente vi erano esseri primitivi composti da un uomo e un uomo, una donna e una donna, un uomo e una donna. Essi erano molto superbi poiché avevano quattro braccia, quattro gambe e due teste di conseguenza capaci di fare tutto. Divisi a metà in punizione dagli dei e condannati l’una alla ricerca dell’altra per unirsi e ricostituire l’essere primitivo. </a:t>
            </a:r>
          </a:p>
          <a:p>
            <a:r>
              <a:rPr lang="it-IT" dirty="0" smtClean="0"/>
              <a:t>Questo racconto sottolinea come uno dei caratteri fondamentali che l’amore rivela nell’uomo sia l’insufficienza. </a:t>
            </a:r>
            <a:endParaRPr lang="it-IT" dirty="0"/>
          </a:p>
        </p:txBody>
      </p:sp>
      <p:sp>
        <p:nvSpPr>
          <p:cNvPr id="3" name="Titolo 2"/>
          <p:cNvSpPr>
            <a:spLocks noGrp="1"/>
          </p:cNvSpPr>
          <p:nvPr>
            <p:ph type="title"/>
          </p:nvPr>
        </p:nvSpPr>
        <p:spPr/>
        <p:txBody>
          <a:bodyPr/>
          <a:lstStyle/>
          <a:p>
            <a:r>
              <a:rPr lang="it-IT" dirty="0" smtClean="0"/>
              <a:t>Mito degli androgini</a:t>
            </a:r>
            <a:endParaRPr lang="it-IT" dirty="0"/>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211" y="4513569"/>
            <a:ext cx="2112235" cy="1584176"/>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1100" y="4533575"/>
            <a:ext cx="2042794" cy="1581242"/>
          </a:xfrm>
          <a:prstGeom prst="rect">
            <a:avLst/>
          </a:prstGeom>
        </p:spPr>
      </p:pic>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9610" y="4529127"/>
            <a:ext cx="2070929" cy="1585690"/>
          </a:xfrm>
          <a:prstGeom prst="rect">
            <a:avLst/>
          </a:prstGeom>
        </p:spPr>
      </p:pic>
      <p:pic>
        <p:nvPicPr>
          <p:cNvPr id="8" name="Immagin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2240" y="4529127"/>
            <a:ext cx="2069942" cy="1579579"/>
          </a:xfrm>
          <a:prstGeom prst="rect">
            <a:avLst/>
          </a:prstGeom>
        </p:spPr>
      </p:pic>
      <p:pic>
        <p:nvPicPr>
          <p:cNvPr id="10" name="Immagin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38773" y="4427804"/>
            <a:ext cx="1610242" cy="2160493"/>
          </a:xfrm>
          <a:prstGeom prst="rect">
            <a:avLst/>
          </a:prstGeom>
        </p:spPr>
      </p:pic>
    </p:spTree>
    <p:extLst>
      <p:ext uri="{BB962C8B-B14F-4D97-AF65-F5344CB8AC3E}">
        <p14:creationId xmlns:p14="http://schemas.microsoft.com/office/powerpoint/2010/main" val="988430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26"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80">
                                          <p:stCondLst>
                                            <p:cond delay="0"/>
                                          </p:stCondLst>
                                        </p:cTn>
                                        <p:tgtEl>
                                          <p:spTgt spid="5"/>
                                        </p:tgtEl>
                                      </p:cBhvr>
                                    </p:animEffect>
                                    <p:anim calcmode="lin" valueType="num">
                                      <p:cBhvr>
                                        <p:cTn id="1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4" dur="26">
                                          <p:stCondLst>
                                            <p:cond delay="650"/>
                                          </p:stCondLst>
                                        </p:cTn>
                                        <p:tgtEl>
                                          <p:spTgt spid="5"/>
                                        </p:tgtEl>
                                      </p:cBhvr>
                                      <p:to x="100000" y="60000"/>
                                    </p:animScale>
                                    <p:animScale>
                                      <p:cBhvr>
                                        <p:cTn id="25" dur="166" decel="50000">
                                          <p:stCondLst>
                                            <p:cond delay="676"/>
                                          </p:stCondLst>
                                        </p:cTn>
                                        <p:tgtEl>
                                          <p:spTgt spid="5"/>
                                        </p:tgtEl>
                                      </p:cBhvr>
                                      <p:to x="100000" y="100000"/>
                                    </p:animScale>
                                    <p:animScale>
                                      <p:cBhvr>
                                        <p:cTn id="26" dur="26">
                                          <p:stCondLst>
                                            <p:cond delay="1312"/>
                                          </p:stCondLst>
                                        </p:cTn>
                                        <p:tgtEl>
                                          <p:spTgt spid="5"/>
                                        </p:tgtEl>
                                      </p:cBhvr>
                                      <p:to x="100000" y="80000"/>
                                    </p:animScale>
                                    <p:animScale>
                                      <p:cBhvr>
                                        <p:cTn id="27" dur="166" decel="50000">
                                          <p:stCondLst>
                                            <p:cond delay="1338"/>
                                          </p:stCondLst>
                                        </p:cTn>
                                        <p:tgtEl>
                                          <p:spTgt spid="5"/>
                                        </p:tgtEl>
                                      </p:cBhvr>
                                      <p:to x="100000" y="100000"/>
                                    </p:animScale>
                                    <p:animScale>
                                      <p:cBhvr>
                                        <p:cTn id="28" dur="26">
                                          <p:stCondLst>
                                            <p:cond delay="1642"/>
                                          </p:stCondLst>
                                        </p:cTn>
                                        <p:tgtEl>
                                          <p:spTgt spid="5"/>
                                        </p:tgtEl>
                                      </p:cBhvr>
                                      <p:to x="100000" y="90000"/>
                                    </p:animScale>
                                    <p:animScale>
                                      <p:cBhvr>
                                        <p:cTn id="29" dur="166" decel="50000">
                                          <p:stCondLst>
                                            <p:cond delay="1668"/>
                                          </p:stCondLst>
                                        </p:cTn>
                                        <p:tgtEl>
                                          <p:spTgt spid="5"/>
                                        </p:tgtEl>
                                      </p:cBhvr>
                                      <p:to x="100000" y="100000"/>
                                    </p:animScale>
                                    <p:animScale>
                                      <p:cBhvr>
                                        <p:cTn id="30" dur="26">
                                          <p:stCondLst>
                                            <p:cond delay="1808"/>
                                          </p:stCondLst>
                                        </p:cTn>
                                        <p:tgtEl>
                                          <p:spTgt spid="5"/>
                                        </p:tgtEl>
                                      </p:cBhvr>
                                      <p:to x="100000" y="95000"/>
                                    </p:animScale>
                                    <p:animScale>
                                      <p:cBhvr>
                                        <p:cTn id="31" dur="166" decel="50000">
                                          <p:stCondLst>
                                            <p:cond delay="1834"/>
                                          </p:stCondLst>
                                        </p:cTn>
                                        <p:tgtEl>
                                          <p:spTgt spid="5"/>
                                        </p:tgtEl>
                                      </p:cBhvr>
                                      <p:to x="100000" y="100000"/>
                                    </p:animScale>
                                  </p:childTnLst>
                                </p:cTn>
                              </p:par>
                            </p:childTnLst>
                          </p:cTn>
                        </p:par>
                        <p:par>
                          <p:cTn id="32" fill="hold">
                            <p:stCondLst>
                              <p:cond delay="3000"/>
                            </p:stCondLst>
                            <p:childTnLst>
                              <p:par>
                                <p:cTn id="33" presetID="26"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80">
                                          <p:stCondLst>
                                            <p:cond delay="0"/>
                                          </p:stCondLst>
                                        </p:cTn>
                                        <p:tgtEl>
                                          <p:spTgt spid="6"/>
                                        </p:tgtEl>
                                      </p:cBhvr>
                                    </p:animEffect>
                                    <p:anim calcmode="lin" valueType="num">
                                      <p:cBhvr>
                                        <p:cTn id="3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1" dur="26">
                                          <p:stCondLst>
                                            <p:cond delay="650"/>
                                          </p:stCondLst>
                                        </p:cTn>
                                        <p:tgtEl>
                                          <p:spTgt spid="6"/>
                                        </p:tgtEl>
                                      </p:cBhvr>
                                      <p:to x="100000" y="60000"/>
                                    </p:animScale>
                                    <p:animScale>
                                      <p:cBhvr>
                                        <p:cTn id="42" dur="166" decel="50000">
                                          <p:stCondLst>
                                            <p:cond delay="676"/>
                                          </p:stCondLst>
                                        </p:cTn>
                                        <p:tgtEl>
                                          <p:spTgt spid="6"/>
                                        </p:tgtEl>
                                      </p:cBhvr>
                                      <p:to x="100000" y="100000"/>
                                    </p:animScale>
                                    <p:animScale>
                                      <p:cBhvr>
                                        <p:cTn id="43" dur="26">
                                          <p:stCondLst>
                                            <p:cond delay="1312"/>
                                          </p:stCondLst>
                                        </p:cTn>
                                        <p:tgtEl>
                                          <p:spTgt spid="6"/>
                                        </p:tgtEl>
                                      </p:cBhvr>
                                      <p:to x="100000" y="80000"/>
                                    </p:animScale>
                                    <p:animScale>
                                      <p:cBhvr>
                                        <p:cTn id="44" dur="166" decel="50000">
                                          <p:stCondLst>
                                            <p:cond delay="1338"/>
                                          </p:stCondLst>
                                        </p:cTn>
                                        <p:tgtEl>
                                          <p:spTgt spid="6"/>
                                        </p:tgtEl>
                                      </p:cBhvr>
                                      <p:to x="100000" y="100000"/>
                                    </p:animScale>
                                    <p:animScale>
                                      <p:cBhvr>
                                        <p:cTn id="45" dur="26">
                                          <p:stCondLst>
                                            <p:cond delay="1642"/>
                                          </p:stCondLst>
                                        </p:cTn>
                                        <p:tgtEl>
                                          <p:spTgt spid="6"/>
                                        </p:tgtEl>
                                      </p:cBhvr>
                                      <p:to x="100000" y="90000"/>
                                    </p:animScale>
                                    <p:animScale>
                                      <p:cBhvr>
                                        <p:cTn id="46" dur="166" decel="50000">
                                          <p:stCondLst>
                                            <p:cond delay="1668"/>
                                          </p:stCondLst>
                                        </p:cTn>
                                        <p:tgtEl>
                                          <p:spTgt spid="6"/>
                                        </p:tgtEl>
                                      </p:cBhvr>
                                      <p:to x="100000" y="100000"/>
                                    </p:animScale>
                                    <p:animScale>
                                      <p:cBhvr>
                                        <p:cTn id="47" dur="26">
                                          <p:stCondLst>
                                            <p:cond delay="1808"/>
                                          </p:stCondLst>
                                        </p:cTn>
                                        <p:tgtEl>
                                          <p:spTgt spid="6"/>
                                        </p:tgtEl>
                                      </p:cBhvr>
                                      <p:to x="100000" y="95000"/>
                                    </p:animScale>
                                    <p:animScale>
                                      <p:cBhvr>
                                        <p:cTn id="48" dur="166" decel="50000">
                                          <p:stCondLst>
                                            <p:cond delay="1834"/>
                                          </p:stCondLst>
                                        </p:cTn>
                                        <p:tgtEl>
                                          <p:spTgt spid="6"/>
                                        </p:tgtEl>
                                      </p:cBhvr>
                                      <p:to x="100000" y="100000"/>
                                    </p:animScale>
                                  </p:childTnLst>
                                </p:cTn>
                              </p:par>
                            </p:childTnLst>
                          </p:cTn>
                        </p:par>
                        <p:par>
                          <p:cTn id="49" fill="hold">
                            <p:stCondLst>
                              <p:cond delay="5000"/>
                            </p:stCondLst>
                            <p:childTnLst>
                              <p:par>
                                <p:cTn id="50" presetID="26" presetClass="entr" presetSubtype="0" fill="hold"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down)">
                                      <p:cBhvr>
                                        <p:cTn id="52" dur="580">
                                          <p:stCondLst>
                                            <p:cond delay="0"/>
                                          </p:stCondLst>
                                        </p:cTn>
                                        <p:tgtEl>
                                          <p:spTgt spid="7"/>
                                        </p:tgtEl>
                                      </p:cBhvr>
                                    </p:animEffect>
                                    <p:anim calcmode="lin" valueType="num">
                                      <p:cBhvr>
                                        <p:cTn id="5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8" dur="26">
                                          <p:stCondLst>
                                            <p:cond delay="650"/>
                                          </p:stCondLst>
                                        </p:cTn>
                                        <p:tgtEl>
                                          <p:spTgt spid="7"/>
                                        </p:tgtEl>
                                      </p:cBhvr>
                                      <p:to x="100000" y="60000"/>
                                    </p:animScale>
                                    <p:animScale>
                                      <p:cBhvr>
                                        <p:cTn id="59" dur="166" decel="50000">
                                          <p:stCondLst>
                                            <p:cond delay="676"/>
                                          </p:stCondLst>
                                        </p:cTn>
                                        <p:tgtEl>
                                          <p:spTgt spid="7"/>
                                        </p:tgtEl>
                                      </p:cBhvr>
                                      <p:to x="100000" y="100000"/>
                                    </p:animScale>
                                    <p:animScale>
                                      <p:cBhvr>
                                        <p:cTn id="60" dur="26">
                                          <p:stCondLst>
                                            <p:cond delay="1312"/>
                                          </p:stCondLst>
                                        </p:cTn>
                                        <p:tgtEl>
                                          <p:spTgt spid="7"/>
                                        </p:tgtEl>
                                      </p:cBhvr>
                                      <p:to x="100000" y="80000"/>
                                    </p:animScale>
                                    <p:animScale>
                                      <p:cBhvr>
                                        <p:cTn id="61" dur="166" decel="50000">
                                          <p:stCondLst>
                                            <p:cond delay="1338"/>
                                          </p:stCondLst>
                                        </p:cTn>
                                        <p:tgtEl>
                                          <p:spTgt spid="7"/>
                                        </p:tgtEl>
                                      </p:cBhvr>
                                      <p:to x="100000" y="100000"/>
                                    </p:animScale>
                                    <p:animScale>
                                      <p:cBhvr>
                                        <p:cTn id="62" dur="26">
                                          <p:stCondLst>
                                            <p:cond delay="1642"/>
                                          </p:stCondLst>
                                        </p:cTn>
                                        <p:tgtEl>
                                          <p:spTgt spid="7"/>
                                        </p:tgtEl>
                                      </p:cBhvr>
                                      <p:to x="100000" y="90000"/>
                                    </p:animScale>
                                    <p:animScale>
                                      <p:cBhvr>
                                        <p:cTn id="63" dur="166" decel="50000">
                                          <p:stCondLst>
                                            <p:cond delay="1668"/>
                                          </p:stCondLst>
                                        </p:cTn>
                                        <p:tgtEl>
                                          <p:spTgt spid="7"/>
                                        </p:tgtEl>
                                      </p:cBhvr>
                                      <p:to x="100000" y="100000"/>
                                    </p:animScale>
                                    <p:animScale>
                                      <p:cBhvr>
                                        <p:cTn id="64" dur="26">
                                          <p:stCondLst>
                                            <p:cond delay="1808"/>
                                          </p:stCondLst>
                                        </p:cTn>
                                        <p:tgtEl>
                                          <p:spTgt spid="7"/>
                                        </p:tgtEl>
                                      </p:cBhvr>
                                      <p:to x="100000" y="95000"/>
                                    </p:animScale>
                                    <p:animScale>
                                      <p:cBhvr>
                                        <p:cTn id="65" dur="166" decel="50000">
                                          <p:stCondLst>
                                            <p:cond delay="1834"/>
                                          </p:stCondLst>
                                        </p:cTn>
                                        <p:tgtEl>
                                          <p:spTgt spid="7"/>
                                        </p:tgtEl>
                                      </p:cBhvr>
                                      <p:to x="100000" y="100000"/>
                                    </p:animScale>
                                  </p:childTnLst>
                                </p:cTn>
                              </p:par>
                            </p:childTnLst>
                          </p:cTn>
                        </p:par>
                        <p:par>
                          <p:cTn id="66" fill="hold">
                            <p:stCondLst>
                              <p:cond delay="7000"/>
                            </p:stCondLst>
                            <p:childTnLst>
                              <p:par>
                                <p:cTn id="67" presetID="26" presetClass="entr" presetSubtype="0"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down)">
                                      <p:cBhvr>
                                        <p:cTn id="69" dur="580">
                                          <p:stCondLst>
                                            <p:cond delay="0"/>
                                          </p:stCondLst>
                                        </p:cTn>
                                        <p:tgtEl>
                                          <p:spTgt spid="8"/>
                                        </p:tgtEl>
                                      </p:cBhvr>
                                    </p:animEffect>
                                    <p:anim calcmode="lin" valueType="num">
                                      <p:cBhvr>
                                        <p:cTn id="7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5" dur="26">
                                          <p:stCondLst>
                                            <p:cond delay="650"/>
                                          </p:stCondLst>
                                        </p:cTn>
                                        <p:tgtEl>
                                          <p:spTgt spid="8"/>
                                        </p:tgtEl>
                                      </p:cBhvr>
                                      <p:to x="100000" y="60000"/>
                                    </p:animScale>
                                    <p:animScale>
                                      <p:cBhvr>
                                        <p:cTn id="76" dur="166" decel="50000">
                                          <p:stCondLst>
                                            <p:cond delay="676"/>
                                          </p:stCondLst>
                                        </p:cTn>
                                        <p:tgtEl>
                                          <p:spTgt spid="8"/>
                                        </p:tgtEl>
                                      </p:cBhvr>
                                      <p:to x="100000" y="100000"/>
                                    </p:animScale>
                                    <p:animScale>
                                      <p:cBhvr>
                                        <p:cTn id="77" dur="26">
                                          <p:stCondLst>
                                            <p:cond delay="1312"/>
                                          </p:stCondLst>
                                        </p:cTn>
                                        <p:tgtEl>
                                          <p:spTgt spid="8"/>
                                        </p:tgtEl>
                                      </p:cBhvr>
                                      <p:to x="100000" y="80000"/>
                                    </p:animScale>
                                    <p:animScale>
                                      <p:cBhvr>
                                        <p:cTn id="78" dur="166" decel="50000">
                                          <p:stCondLst>
                                            <p:cond delay="1338"/>
                                          </p:stCondLst>
                                        </p:cTn>
                                        <p:tgtEl>
                                          <p:spTgt spid="8"/>
                                        </p:tgtEl>
                                      </p:cBhvr>
                                      <p:to x="100000" y="100000"/>
                                    </p:animScale>
                                    <p:animScale>
                                      <p:cBhvr>
                                        <p:cTn id="79" dur="26">
                                          <p:stCondLst>
                                            <p:cond delay="1642"/>
                                          </p:stCondLst>
                                        </p:cTn>
                                        <p:tgtEl>
                                          <p:spTgt spid="8"/>
                                        </p:tgtEl>
                                      </p:cBhvr>
                                      <p:to x="100000" y="90000"/>
                                    </p:animScale>
                                    <p:animScale>
                                      <p:cBhvr>
                                        <p:cTn id="80" dur="166" decel="50000">
                                          <p:stCondLst>
                                            <p:cond delay="1668"/>
                                          </p:stCondLst>
                                        </p:cTn>
                                        <p:tgtEl>
                                          <p:spTgt spid="8"/>
                                        </p:tgtEl>
                                      </p:cBhvr>
                                      <p:to x="100000" y="100000"/>
                                    </p:animScale>
                                    <p:animScale>
                                      <p:cBhvr>
                                        <p:cTn id="81" dur="26">
                                          <p:stCondLst>
                                            <p:cond delay="1808"/>
                                          </p:stCondLst>
                                        </p:cTn>
                                        <p:tgtEl>
                                          <p:spTgt spid="8"/>
                                        </p:tgtEl>
                                      </p:cBhvr>
                                      <p:to x="100000" y="95000"/>
                                    </p:animScale>
                                    <p:animScale>
                                      <p:cBhvr>
                                        <p:cTn id="82" dur="166" decel="50000">
                                          <p:stCondLst>
                                            <p:cond delay="1834"/>
                                          </p:stCondLst>
                                        </p:cTn>
                                        <p:tgtEl>
                                          <p:spTgt spid="8"/>
                                        </p:tgtEl>
                                      </p:cBhvr>
                                      <p:to x="100000" y="100000"/>
                                    </p:animScale>
                                  </p:childTnLst>
                                </p:cTn>
                              </p:par>
                            </p:childTnLst>
                          </p:cTn>
                        </p:par>
                        <p:par>
                          <p:cTn id="83" fill="hold">
                            <p:stCondLst>
                              <p:cond delay="9000"/>
                            </p:stCondLst>
                            <p:childTnLst>
                              <p:par>
                                <p:cTn id="84" presetID="42" presetClass="exit" presetSubtype="0" fill="hold" nodeType="afterEffect">
                                  <p:stCondLst>
                                    <p:cond delay="0"/>
                                  </p:stCondLst>
                                  <p:childTnLst>
                                    <p:animEffect transition="out" filter="fade">
                                      <p:cBhvr>
                                        <p:cTn id="85" dur="1000"/>
                                        <p:tgtEl>
                                          <p:spTgt spid="5"/>
                                        </p:tgtEl>
                                      </p:cBhvr>
                                    </p:animEffect>
                                    <p:anim calcmode="lin" valueType="num">
                                      <p:cBhvr>
                                        <p:cTn id="86" dur="1000"/>
                                        <p:tgtEl>
                                          <p:spTgt spid="5"/>
                                        </p:tgtEl>
                                        <p:attrNameLst>
                                          <p:attrName>ppt_x</p:attrName>
                                        </p:attrNameLst>
                                      </p:cBhvr>
                                      <p:tavLst>
                                        <p:tav tm="0">
                                          <p:val>
                                            <p:strVal val="ppt_x"/>
                                          </p:val>
                                        </p:tav>
                                        <p:tav tm="100000">
                                          <p:val>
                                            <p:strVal val="ppt_x"/>
                                          </p:val>
                                        </p:tav>
                                      </p:tavLst>
                                    </p:anim>
                                    <p:anim calcmode="lin" valueType="num">
                                      <p:cBhvr>
                                        <p:cTn id="87" dur="1000"/>
                                        <p:tgtEl>
                                          <p:spTgt spid="5"/>
                                        </p:tgtEl>
                                        <p:attrNameLst>
                                          <p:attrName>ppt_y</p:attrName>
                                        </p:attrNameLst>
                                      </p:cBhvr>
                                      <p:tavLst>
                                        <p:tav tm="0">
                                          <p:val>
                                            <p:strVal val="ppt_y"/>
                                          </p:val>
                                        </p:tav>
                                        <p:tav tm="100000">
                                          <p:val>
                                            <p:strVal val="ppt_y+.1"/>
                                          </p:val>
                                        </p:tav>
                                      </p:tavLst>
                                    </p:anim>
                                    <p:set>
                                      <p:cBhvr>
                                        <p:cTn id="88" dur="1" fill="hold">
                                          <p:stCondLst>
                                            <p:cond delay="999"/>
                                          </p:stCondLst>
                                        </p:cTn>
                                        <p:tgtEl>
                                          <p:spTgt spid="5"/>
                                        </p:tgtEl>
                                        <p:attrNameLst>
                                          <p:attrName>style.visibility</p:attrName>
                                        </p:attrNameLst>
                                      </p:cBhvr>
                                      <p:to>
                                        <p:strVal val="hidden"/>
                                      </p:to>
                                    </p:set>
                                  </p:childTnLst>
                                </p:cTn>
                              </p:par>
                              <p:par>
                                <p:cTn id="89" presetID="42" presetClass="exit" presetSubtype="0" fill="hold" nodeType="withEffect">
                                  <p:stCondLst>
                                    <p:cond delay="0"/>
                                  </p:stCondLst>
                                  <p:childTnLst>
                                    <p:animEffect transition="out" filter="fade">
                                      <p:cBhvr>
                                        <p:cTn id="90" dur="1000"/>
                                        <p:tgtEl>
                                          <p:spTgt spid="6"/>
                                        </p:tgtEl>
                                      </p:cBhvr>
                                    </p:animEffect>
                                    <p:anim calcmode="lin" valueType="num">
                                      <p:cBhvr>
                                        <p:cTn id="91" dur="1000"/>
                                        <p:tgtEl>
                                          <p:spTgt spid="6"/>
                                        </p:tgtEl>
                                        <p:attrNameLst>
                                          <p:attrName>ppt_x</p:attrName>
                                        </p:attrNameLst>
                                      </p:cBhvr>
                                      <p:tavLst>
                                        <p:tav tm="0">
                                          <p:val>
                                            <p:strVal val="ppt_x"/>
                                          </p:val>
                                        </p:tav>
                                        <p:tav tm="100000">
                                          <p:val>
                                            <p:strVal val="ppt_x"/>
                                          </p:val>
                                        </p:tav>
                                      </p:tavLst>
                                    </p:anim>
                                    <p:anim calcmode="lin" valueType="num">
                                      <p:cBhvr>
                                        <p:cTn id="92" dur="1000"/>
                                        <p:tgtEl>
                                          <p:spTgt spid="6"/>
                                        </p:tgtEl>
                                        <p:attrNameLst>
                                          <p:attrName>ppt_y</p:attrName>
                                        </p:attrNameLst>
                                      </p:cBhvr>
                                      <p:tavLst>
                                        <p:tav tm="0">
                                          <p:val>
                                            <p:strVal val="ppt_y"/>
                                          </p:val>
                                        </p:tav>
                                        <p:tav tm="100000">
                                          <p:val>
                                            <p:strVal val="ppt_y+.1"/>
                                          </p:val>
                                        </p:tav>
                                      </p:tavLst>
                                    </p:anim>
                                    <p:set>
                                      <p:cBhvr>
                                        <p:cTn id="93" dur="1" fill="hold">
                                          <p:stCondLst>
                                            <p:cond delay="999"/>
                                          </p:stCondLst>
                                        </p:cTn>
                                        <p:tgtEl>
                                          <p:spTgt spid="6"/>
                                        </p:tgtEl>
                                        <p:attrNameLst>
                                          <p:attrName>style.visibility</p:attrName>
                                        </p:attrNameLst>
                                      </p:cBhvr>
                                      <p:to>
                                        <p:strVal val="hidden"/>
                                      </p:to>
                                    </p:set>
                                  </p:childTnLst>
                                </p:cTn>
                              </p:par>
                              <p:par>
                                <p:cTn id="94" presetID="42" presetClass="exit" presetSubtype="0" fill="hold" nodeType="withEffect">
                                  <p:stCondLst>
                                    <p:cond delay="0"/>
                                  </p:stCondLst>
                                  <p:childTnLst>
                                    <p:animEffect transition="out" filter="fade">
                                      <p:cBhvr>
                                        <p:cTn id="95" dur="1000"/>
                                        <p:tgtEl>
                                          <p:spTgt spid="7"/>
                                        </p:tgtEl>
                                      </p:cBhvr>
                                    </p:animEffect>
                                    <p:anim calcmode="lin" valueType="num">
                                      <p:cBhvr>
                                        <p:cTn id="96" dur="1000"/>
                                        <p:tgtEl>
                                          <p:spTgt spid="7"/>
                                        </p:tgtEl>
                                        <p:attrNameLst>
                                          <p:attrName>ppt_x</p:attrName>
                                        </p:attrNameLst>
                                      </p:cBhvr>
                                      <p:tavLst>
                                        <p:tav tm="0">
                                          <p:val>
                                            <p:strVal val="ppt_x"/>
                                          </p:val>
                                        </p:tav>
                                        <p:tav tm="100000">
                                          <p:val>
                                            <p:strVal val="ppt_x"/>
                                          </p:val>
                                        </p:tav>
                                      </p:tavLst>
                                    </p:anim>
                                    <p:anim calcmode="lin" valueType="num">
                                      <p:cBhvr>
                                        <p:cTn id="97" dur="1000"/>
                                        <p:tgtEl>
                                          <p:spTgt spid="7"/>
                                        </p:tgtEl>
                                        <p:attrNameLst>
                                          <p:attrName>ppt_y</p:attrName>
                                        </p:attrNameLst>
                                      </p:cBhvr>
                                      <p:tavLst>
                                        <p:tav tm="0">
                                          <p:val>
                                            <p:strVal val="ppt_y"/>
                                          </p:val>
                                        </p:tav>
                                        <p:tav tm="100000">
                                          <p:val>
                                            <p:strVal val="ppt_y+.1"/>
                                          </p:val>
                                        </p:tav>
                                      </p:tavLst>
                                    </p:anim>
                                    <p:set>
                                      <p:cBhvr>
                                        <p:cTn id="98" dur="1" fill="hold">
                                          <p:stCondLst>
                                            <p:cond delay="999"/>
                                          </p:stCondLst>
                                        </p:cTn>
                                        <p:tgtEl>
                                          <p:spTgt spid="7"/>
                                        </p:tgtEl>
                                        <p:attrNameLst>
                                          <p:attrName>style.visibility</p:attrName>
                                        </p:attrNameLst>
                                      </p:cBhvr>
                                      <p:to>
                                        <p:strVal val="hidden"/>
                                      </p:to>
                                    </p:set>
                                  </p:childTnLst>
                                </p:cTn>
                              </p:par>
                              <p:par>
                                <p:cTn id="99" presetID="42" presetClass="exit" presetSubtype="0" fill="hold" nodeType="withEffect">
                                  <p:stCondLst>
                                    <p:cond delay="0"/>
                                  </p:stCondLst>
                                  <p:childTnLst>
                                    <p:animEffect transition="out" filter="fade">
                                      <p:cBhvr>
                                        <p:cTn id="100" dur="1000"/>
                                        <p:tgtEl>
                                          <p:spTgt spid="8"/>
                                        </p:tgtEl>
                                      </p:cBhvr>
                                    </p:animEffect>
                                    <p:anim calcmode="lin" valueType="num">
                                      <p:cBhvr>
                                        <p:cTn id="101" dur="1000"/>
                                        <p:tgtEl>
                                          <p:spTgt spid="8"/>
                                        </p:tgtEl>
                                        <p:attrNameLst>
                                          <p:attrName>ppt_x</p:attrName>
                                        </p:attrNameLst>
                                      </p:cBhvr>
                                      <p:tavLst>
                                        <p:tav tm="0">
                                          <p:val>
                                            <p:strVal val="ppt_x"/>
                                          </p:val>
                                        </p:tav>
                                        <p:tav tm="100000">
                                          <p:val>
                                            <p:strVal val="ppt_x"/>
                                          </p:val>
                                        </p:tav>
                                      </p:tavLst>
                                    </p:anim>
                                    <p:anim calcmode="lin" valueType="num">
                                      <p:cBhvr>
                                        <p:cTn id="102" dur="1000"/>
                                        <p:tgtEl>
                                          <p:spTgt spid="8"/>
                                        </p:tgtEl>
                                        <p:attrNameLst>
                                          <p:attrName>ppt_y</p:attrName>
                                        </p:attrNameLst>
                                      </p:cBhvr>
                                      <p:tavLst>
                                        <p:tav tm="0">
                                          <p:val>
                                            <p:strVal val="ppt_y"/>
                                          </p:val>
                                        </p:tav>
                                        <p:tav tm="100000">
                                          <p:val>
                                            <p:strVal val="ppt_y+.1"/>
                                          </p:val>
                                        </p:tav>
                                      </p:tavLst>
                                    </p:anim>
                                    <p:set>
                                      <p:cBhvr>
                                        <p:cTn id="103" dur="1" fill="hold">
                                          <p:stCondLst>
                                            <p:cond delay="999"/>
                                          </p:stCondLst>
                                        </p:cTn>
                                        <p:tgtEl>
                                          <p:spTgt spid="8"/>
                                        </p:tgtEl>
                                        <p:attrNameLst>
                                          <p:attrName>style.visibility</p:attrName>
                                        </p:attrNameLst>
                                      </p:cBhvr>
                                      <p:to>
                                        <p:strVal val="hidden"/>
                                      </p:to>
                                    </p:set>
                                  </p:childTnLst>
                                </p:cTn>
                              </p:par>
                            </p:childTnLst>
                          </p:cTn>
                        </p:par>
                        <p:par>
                          <p:cTn id="104" fill="hold">
                            <p:stCondLst>
                              <p:cond delay="10000"/>
                            </p:stCondLst>
                            <p:childTnLst>
                              <p:par>
                                <p:cTn id="105" presetID="53" presetClass="entr" presetSubtype="16" fill="hold" nodeType="afterEffect">
                                  <p:stCondLst>
                                    <p:cond delay="0"/>
                                  </p:stCondLst>
                                  <p:childTnLst>
                                    <p:set>
                                      <p:cBhvr>
                                        <p:cTn id="106" dur="1" fill="hold">
                                          <p:stCondLst>
                                            <p:cond delay="0"/>
                                          </p:stCondLst>
                                        </p:cTn>
                                        <p:tgtEl>
                                          <p:spTgt spid="10"/>
                                        </p:tgtEl>
                                        <p:attrNameLst>
                                          <p:attrName>style.visibility</p:attrName>
                                        </p:attrNameLst>
                                      </p:cBhvr>
                                      <p:to>
                                        <p:strVal val="visible"/>
                                      </p:to>
                                    </p:set>
                                    <p:anim calcmode="lin" valueType="num">
                                      <p:cBhvr>
                                        <p:cTn id="107" dur="500" fill="hold"/>
                                        <p:tgtEl>
                                          <p:spTgt spid="10"/>
                                        </p:tgtEl>
                                        <p:attrNameLst>
                                          <p:attrName>ppt_w</p:attrName>
                                        </p:attrNameLst>
                                      </p:cBhvr>
                                      <p:tavLst>
                                        <p:tav tm="0">
                                          <p:val>
                                            <p:fltVal val="0"/>
                                          </p:val>
                                        </p:tav>
                                        <p:tav tm="100000">
                                          <p:val>
                                            <p:strVal val="#ppt_w"/>
                                          </p:val>
                                        </p:tav>
                                      </p:tavLst>
                                    </p:anim>
                                    <p:anim calcmode="lin" valueType="num">
                                      <p:cBhvr>
                                        <p:cTn id="108" dur="500" fill="hold"/>
                                        <p:tgtEl>
                                          <p:spTgt spid="10"/>
                                        </p:tgtEl>
                                        <p:attrNameLst>
                                          <p:attrName>ppt_h</p:attrName>
                                        </p:attrNameLst>
                                      </p:cBhvr>
                                      <p:tavLst>
                                        <p:tav tm="0">
                                          <p:val>
                                            <p:fltVal val="0"/>
                                          </p:val>
                                        </p:tav>
                                        <p:tav tm="100000">
                                          <p:val>
                                            <p:strVal val="#ppt_h"/>
                                          </p:val>
                                        </p:tav>
                                      </p:tavLst>
                                    </p:anim>
                                    <p:animEffect transition="in" filter="fade">
                                      <p:cBhvr>
                                        <p:cTn id="10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a:xfrm>
            <a:off x="3491880" y="2020824"/>
            <a:ext cx="5194920" cy="4075176"/>
          </a:xfrm>
        </p:spPr>
        <p:txBody>
          <a:bodyPr/>
          <a:lstStyle/>
          <a:p>
            <a:r>
              <a:rPr lang="it-IT" dirty="0" smtClean="0"/>
              <a:t>Nacque ad Atene, da famiglia aristocratica, nel 427 a.C. Da giovane fu scolaro di Cratilo, un seguace di Eraclito. All’età di vent’anni cominciò a frequentare Socrate, diventandone discepolo. Egli avrebbe voluto dedicarsi alla vita politica, ma con la morte del maestro Socrate, condannò la politica del tempo considerando questo atto come un’ingiustizia imperdonabile. Da allora si rese conto che le condizioni di vita dovevano essere cambiate e tale compito spettava alla filosofia, che da quel momento apparve l’unica via che potesse condurre l’uomo singola e la comunità verso la giustizia.</a:t>
            </a:r>
            <a:endParaRPr lang="it-IT" dirty="0"/>
          </a:p>
        </p:txBody>
      </p:sp>
      <p:sp>
        <p:nvSpPr>
          <p:cNvPr id="3" name="Titolo 2"/>
          <p:cNvSpPr>
            <a:spLocks noGrp="1"/>
          </p:cNvSpPr>
          <p:nvPr>
            <p:ph type="title"/>
          </p:nvPr>
        </p:nvSpPr>
        <p:spPr/>
        <p:txBody>
          <a:bodyPr>
            <a:normAutofit/>
          </a:bodyPr>
          <a:lstStyle/>
          <a:p>
            <a:r>
              <a:rPr lang="it-IT" sz="3200" dirty="0" smtClean="0">
                <a:latin typeface="Batang" panose="02030600000101010101" pitchFamily="18" charset="-127"/>
                <a:ea typeface="Batang" panose="02030600000101010101" pitchFamily="18" charset="-127"/>
              </a:rPr>
              <a:t>Vita &amp; opere</a:t>
            </a:r>
            <a:endParaRPr lang="it-IT" sz="3200" dirty="0">
              <a:latin typeface="Batang" panose="02030600000101010101" pitchFamily="18" charset="-127"/>
              <a:ea typeface="Batang" panose="02030600000101010101" pitchFamily="18" charset="-127"/>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6" y="2132856"/>
            <a:ext cx="3131855" cy="3600400"/>
          </a:xfrm>
          <a:prstGeom prst="rect">
            <a:avLst/>
          </a:prstGeom>
        </p:spPr>
      </p:pic>
    </p:spTree>
    <p:extLst>
      <p:ext uri="{BB962C8B-B14F-4D97-AF65-F5344CB8AC3E}">
        <p14:creationId xmlns:p14="http://schemas.microsoft.com/office/powerpoint/2010/main" val="140921809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a:xfrm>
            <a:off x="251520" y="1772816"/>
            <a:ext cx="4186808" cy="4936568"/>
          </a:xfrm>
        </p:spPr>
        <p:txBody>
          <a:bodyPr>
            <a:normAutofit fontScale="92500" lnSpcReduction="20000"/>
          </a:bodyPr>
          <a:lstStyle/>
          <a:p>
            <a:r>
              <a:rPr lang="it-IT" dirty="0" smtClean="0"/>
              <a:t>All’Olimpo, venne organizzato un banchetto con tutte le divinità superiori. Tra di esse vi era </a:t>
            </a:r>
            <a:r>
              <a:rPr lang="it-IT" dirty="0" err="1" smtClean="0"/>
              <a:t>Pòros</a:t>
            </a:r>
            <a:r>
              <a:rPr lang="it-IT" dirty="0" smtClean="0"/>
              <a:t>, il dio dell’abbondanza. </a:t>
            </a:r>
            <a:r>
              <a:rPr lang="it-IT" dirty="0" err="1" smtClean="0"/>
              <a:t>Penìa</a:t>
            </a:r>
            <a:r>
              <a:rPr lang="it-IT" dirty="0" smtClean="0"/>
              <a:t>, dea della povertà, aspettò fuori dall’Olimpo i resti del banchetto. Quando </a:t>
            </a:r>
            <a:r>
              <a:rPr lang="it-IT" dirty="0" err="1" smtClean="0"/>
              <a:t>Pòros</a:t>
            </a:r>
            <a:r>
              <a:rPr lang="it-IT" dirty="0" smtClean="0"/>
              <a:t> vide </a:t>
            </a:r>
            <a:r>
              <a:rPr lang="it-IT" dirty="0" err="1" smtClean="0"/>
              <a:t>Penìa</a:t>
            </a:r>
            <a:r>
              <a:rPr lang="it-IT" dirty="0" smtClean="0"/>
              <a:t>, le porse da mangiare. Dopo questo atto, nacque un amore tra i due che generò </a:t>
            </a:r>
            <a:r>
              <a:rPr lang="it-IT" dirty="0" err="1" smtClean="0"/>
              <a:t>Èros</a:t>
            </a:r>
            <a:r>
              <a:rPr lang="it-IT" dirty="0" smtClean="0"/>
              <a:t>, unione di povertà e di abbondanza.</a:t>
            </a:r>
          </a:p>
          <a:p>
            <a:r>
              <a:rPr lang="it-IT" dirty="0" smtClean="0"/>
              <a:t>Da ciò nasce il senso di mancanza dell’amore poiché si desidera ciò che non si ha ma di cui si ha bisogno.  Perciò, in questo senso, chi non ha la sapienza ma aspira a possederla è filosofo. </a:t>
            </a:r>
          </a:p>
          <a:p>
            <a:r>
              <a:rPr lang="it-IT" dirty="0" smtClean="0"/>
              <a:t>L’amore non ha bellezza e la desidera, in quanto essa rende felici. La bellezza è oggetto dell’amore. Essa ha gradi diversi….</a:t>
            </a:r>
          </a:p>
        </p:txBody>
      </p:sp>
      <p:sp>
        <p:nvSpPr>
          <p:cNvPr id="3" name="Titolo 2"/>
          <p:cNvSpPr>
            <a:spLocks noGrp="1"/>
          </p:cNvSpPr>
          <p:nvPr>
            <p:ph type="title"/>
          </p:nvPr>
        </p:nvSpPr>
        <p:spPr>
          <a:xfrm>
            <a:off x="107504" y="692696"/>
            <a:ext cx="4114800" cy="701040"/>
          </a:xfrm>
        </p:spPr>
        <p:txBody>
          <a:bodyPr/>
          <a:lstStyle/>
          <a:p>
            <a:r>
              <a:rPr lang="it-IT" dirty="0" smtClean="0"/>
              <a:t>Mito di </a:t>
            </a:r>
            <a:r>
              <a:rPr lang="it-IT" dirty="0" err="1" smtClean="0"/>
              <a:t>éros</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9312" y="21616"/>
            <a:ext cx="4392488" cy="2480301"/>
          </a:xfrm>
          <a:prstGeom prst="rect">
            <a:avLst/>
          </a:prstGeom>
        </p:spPr>
      </p:pic>
      <p:sp>
        <p:nvSpPr>
          <p:cNvPr id="5" name="Triangolo isoscele 4"/>
          <p:cNvSpPr/>
          <p:nvPr/>
        </p:nvSpPr>
        <p:spPr>
          <a:xfrm>
            <a:off x="3660084" y="2713885"/>
            <a:ext cx="5483916" cy="39604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7" name="Connettore 1 6"/>
          <p:cNvCxnSpPr/>
          <p:nvPr/>
        </p:nvCxnSpPr>
        <p:spPr>
          <a:xfrm>
            <a:off x="5652120" y="3645024"/>
            <a:ext cx="17281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a:off x="4788024" y="4689140"/>
            <a:ext cx="31683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a:off x="4334004" y="5661248"/>
            <a:ext cx="43924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5383974" y="2649360"/>
            <a:ext cx="2036135" cy="369332"/>
          </a:xfrm>
          <a:prstGeom prst="rect">
            <a:avLst/>
          </a:prstGeom>
          <a:noFill/>
        </p:spPr>
        <p:txBody>
          <a:bodyPr wrap="none" rtlCol="0">
            <a:spAutoFit/>
          </a:bodyPr>
          <a:lstStyle/>
          <a:p>
            <a:r>
              <a:rPr lang="it-IT" dirty="0" smtClean="0"/>
              <a:t>BELLEZZA IN SE’</a:t>
            </a:r>
            <a:endParaRPr lang="it-IT" dirty="0"/>
          </a:p>
        </p:txBody>
      </p:sp>
      <p:sp>
        <p:nvSpPr>
          <p:cNvPr id="15" name="CasellaDiTesto 14"/>
          <p:cNvSpPr txBox="1"/>
          <p:nvPr/>
        </p:nvSpPr>
        <p:spPr>
          <a:xfrm>
            <a:off x="4921067" y="3158321"/>
            <a:ext cx="3190297" cy="369332"/>
          </a:xfrm>
          <a:prstGeom prst="rect">
            <a:avLst/>
          </a:prstGeom>
          <a:noFill/>
        </p:spPr>
        <p:txBody>
          <a:bodyPr wrap="none" rtlCol="0">
            <a:spAutoFit/>
          </a:bodyPr>
          <a:lstStyle/>
          <a:p>
            <a:r>
              <a:rPr lang="it-IT" dirty="0" smtClean="0"/>
              <a:t>BELLEZZA DELLE SCIENZE</a:t>
            </a:r>
            <a:endParaRPr lang="it-IT" dirty="0"/>
          </a:p>
        </p:txBody>
      </p:sp>
      <p:sp>
        <p:nvSpPr>
          <p:cNvPr id="16" name="CasellaDiTesto 15"/>
          <p:cNvSpPr txBox="1"/>
          <p:nvPr/>
        </p:nvSpPr>
        <p:spPr>
          <a:xfrm>
            <a:off x="4619312" y="3933056"/>
            <a:ext cx="3672800" cy="646331"/>
          </a:xfrm>
          <a:prstGeom prst="rect">
            <a:avLst/>
          </a:prstGeom>
          <a:noFill/>
        </p:spPr>
        <p:txBody>
          <a:bodyPr wrap="none" rtlCol="0">
            <a:spAutoFit/>
          </a:bodyPr>
          <a:lstStyle/>
          <a:p>
            <a:r>
              <a:rPr lang="it-IT" dirty="0" smtClean="0"/>
              <a:t>BELLEZZA DELLE ISTITUZIONI </a:t>
            </a:r>
          </a:p>
          <a:p>
            <a:r>
              <a:rPr lang="it-IT" dirty="0" smtClean="0"/>
              <a:t>E DELLE LEGGI</a:t>
            </a:r>
            <a:endParaRPr lang="it-IT" dirty="0"/>
          </a:p>
        </p:txBody>
      </p:sp>
      <p:sp>
        <p:nvSpPr>
          <p:cNvPr id="17" name="CasellaDiTesto 16"/>
          <p:cNvSpPr txBox="1"/>
          <p:nvPr/>
        </p:nvSpPr>
        <p:spPr>
          <a:xfrm>
            <a:off x="5046191" y="5013176"/>
            <a:ext cx="2819041" cy="369332"/>
          </a:xfrm>
          <a:prstGeom prst="rect">
            <a:avLst/>
          </a:prstGeom>
          <a:noFill/>
        </p:spPr>
        <p:txBody>
          <a:bodyPr wrap="none" rtlCol="0">
            <a:spAutoFit/>
          </a:bodyPr>
          <a:lstStyle/>
          <a:p>
            <a:r>
              <a:rPr lang="it-IT" dirty="0" smtClean="0"/>
              <a:t>BELLEZZA DELL’ANIMA</a:t>
            </a:r>
            <a:endParaRPr lang="it-IT" dirty="0"/>
          </a:p>
        </p:txBody>
      </p:sp>
      <p:sp>
        <p:nvSpPr>
          <p:cNvPr id="18" name="CasellaDiTesto 17"/>
          <p:cNvSpPr txBox="1"/>
          <p:nvPr/>
        </p:nvSpPr>
        <p:spPr>
          <a:xfrm>
            <a:off x="5101815" y="6021288"/>
            <a:ext cx="2707793" cy="369332"/>
          </a:xfrm>
          <a:prstGeom prst="rect">
            <a:avLst/>
          </a:prstGeom>
          <a:noFill/>
        </p:spPr>
        <p:txBody>
          <a:bodyPr wrap="none" rtlCol="0">
            <a:spAutoFit/>
          </a:bodyPr>
          <a:lstStyle/>
          <a:p>
            <a:r>
              <a:rPr lang="it-IT" dirty="0" smtClean="0"/>
              <a:t>BELLEZZA CORPOREA </a:t>
            </a:r>
            <a:endParaRPr lang="it-IT" dirty="0"/>
          </a:p>
        </p:txBody>
      </p:sp>
    </p:spTree>
    <p:extLst>
      <p:ext uri="{BB962C8B-B14F-4D97-AF65-F5344CB8AC3E}">
        <p14:creationId xmlns:p14="http://schemas.microsoft.com/office/powerpoint/2010/main" val="3678988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par>
                                <p:cTn id="50" presetID="16" presetClass="entr" presetSubtype="21" fill="hold"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barn(inVertical)">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4" grpId="0"/>
      <p:bldP spid="15" grpId="0"/>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7659" y="188640"/>
            <a:ext cx="5616624" cy="2414163"/>
          </a:xfrm>
          <a:prstGeom prst="rect">
            <a:avLst/>
          </a:prstGeom>
        </p:spPr>
      </p:pic>
      <p:sp>
        <p:nvSpPr>
          <p:cNvPr id="2" name="Segnaposto contenuto 1"/>
          <p:cNvSpPr>
            <a:spLocks noGrp="1"/>
          </p:cNvSpPr>
          <p:nvPr>
            <p:ph sz="quarter" idx="13"/>
          </p:nvPr>
        </p:nvSpPr>
        <p:spPr>
          <a:xfrm>
            <a:off x="467544" y="2924944"/>
            <a:ext cx="8229600" cy="4075176"/>
          </a:xfrm>
        </p:spPr>
        <p:txBody>
          <a:bodyPr>
            <a:normAutofit lnSpcReduction="10000"/>
          </a:bodyPr>
          <a:lstStyle/>
          <a:p>
            <a:r>
              <a:rPr lang="it-IT" dirty="0" smtClean="0"/>
              <a:t>L’anima, secondo Platone, è simile a una coppia di cavalli alati guidati da un auriga: uno dei cavalli (quello bianco) è eccellente, l’altro (quello nero) è pessimo. L’auriga cerca di indirizzare verso l’iperuranio i cavalli, la sede dell’essere autentico.  In questa regione la vera sostanza può essere contemplata solo da quella guida dell’anima che è la ragione, ma l’anima può contemplarla solo per poco poiché il cavallo nero la tira verso il basso. </a:t>
            </a:r>
          </a:p>
          <a:p>
            <a:r>
              <a:rPr lang="it-IT" dirty="0" smtClean="0"/>
              <a:t>Ogni anima perciò contempla la sostanza dell’essere di più o di meno. </a:t>
            </a:r>
          </a:p>
          <a:p>
            <a:r>
              <a:rPr lang="it-IT" dirty="0" smtClean="0"/>
              <a:t>Tuttavia, quando per una colpa perde le ali e si incarna, va a vivificare il corpo di un uomo che sarà tale quale essa lo rende. </a:t>
            </a:r>
          </a:p>
          <a:p>
            <a:r>
              <a:rPr lang="it-IT" dirty="0" smtClean="0"/>
              <a:t>Allora, l’anima che ha visto di più si incarnerà nei filosofi (auriga), mentre le anime che hanno visto di meno in uomini che saranno via via abbandonati agli impulsi corporei come gli operai (cavallo nero) e alla lotta per la ragione come i guerrieri (cavallo bianco). </a:t>
            </a:r>
            <a:endParaRPr lang="it-IT" dirty="0"/>
          </a:p>
        </p:txBody>
      </p:sp>
      <p:sp>
        <p:nvSpPr>
          <p:cNvPr id="3" name="Titolo 2"/>
          <p:cNvSpPr>
            <a:spLocks noGrp="1"/>
          </p:cNvSpPr>
          <p:nvPr>
            <p:ph type="title"/>
          </p:nvPr>
        </p:nvSpPr>
        <p:spPr>
          <a:xfrm>
            <a:off x="179512" y="1171169"/>
            <a:ext cx="2987824" cy="449103"/>
          </a:xfrm>
        </p:spPr>
        <p:txBody>
          <a:bodyPr>
            <a:normAutofit/>
          </a:bodyPr>
          <a:lstStyle/>
          <a:p>
            <a:r>
              <a:rPr lang="it-IT" sz="1600" dirty="0" smtClean="0"/>
              <a:t>Mito della Biga alata</a:t>
            </a:r>
            <a:endParaRPr lang="it-IT" sz="1600" dirty="0"/>
          </a:p>
        </p:txBody>
      </p:sp>
    </p:spTree>
    <p:extLst>
      <p:ext uri="{BB962C8B-B14F-4D97-AF65-F5344CB8AC3E}">
        <p14:creationId xmlns:p14="http://schemas.microsoft.com/office/powerpoint/2010/main" val="3061818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p:txBody>
          <a:bodyPr/>
          <a:lstStyle/>
          <a:p>
            <a:r>
              <a:rPr lang="it-IT" dirty="0" smtClean="0"/>
              <a:t>Lo scopo fondamentale di una comunità politica governata da filosofi è la </a:t>
            </a:r>
            <a:r>
              <a:rPr lang="it-IT" b="1" dirty="0" smtClean="0"/>
              <a:t>giustizia. </a:t>
            </a:r>
            <a:r>
              <a:rPr lang="it-IT" dirty="0" smtClean="0"/>
              <a:t>Infatti la</a:t>
            </a:r>
            <a:r>
              <a:rPr lang="it-IT" b="1" dirty="0" smtClean="0"/>
              <a:t> </a:t>
            </a:r>
            <a:r>
              <a:rPr lang="it-IT" i="1" dirty="0" smtClean="0"/>
              <a:t>Repubblica</a:t>
            </a:r>
            <a:r>
              <a:rPr lang="it-IT" b="1" i="1" dirty="0" smtClean="0"/>
              <a:t> </a:t>
            </a:r>
            <a:r>
              <a:rPr lang="it-IT" dirty="0" smtClean="0"/>
              <a:t>è diretta alla determinazione della natura della giustizia, nessuna comunità umana può vivere senza di essa, per esempio neppure una banda di briganti potrebbe venire a capo di nulla, se i suoi componenti violassero le norme di giustizia l’uno a danno degli altri.</a:t>
            </a:r>
            <a:br>
              <a:rPr lang="it-IT" dirty="0" smtClean="0"/>
            </a:br>
            <a:r>
              <a:rPr lang="it-IT" dirty="0" smtClean="0"/>
              <a:t>Lo Stato deve essere costituito da tre classi: quella dei </a:t>
            </a:r>
            <a:r>
              <a:rPr lang="it-IT" b="1" dirty="0" smtClean="0"/>
              <a:t>governanti</a:t>
            </a:r>
            <a:r>
              <a:rPr lang="it-IT" dirty="0" smtClean="0"/>
              <a:t>(la </a:t>
            </a:r>
            <a:r>
              <a:rPr lang="it-IT" b="1" dirty="0" smtClean="0"/>
              <a:t>saggezza</a:t>
            </a:r>
            <a:r>
              <a:rPr lang="it-IT" dirty="0" smtClean="0"/>
              <a:t> è la virtù propria di questa classe, poiché basta che i governatori siano saggi perché tutto lo stato sia saggio), quella dei </a:t>
            </a:r>
            <a:r>
              <a:rPr lang="it-IT" b="1" dirty="0" smtClean="0"/>
              <a:t>guerrieri</a:t>
            </a:r>
            <a:r>
              <a:rPr lang="it-IT" dirty="0" smtClean="0"/>
              <a:t>(che ha come virtù il </a:t>
            </a:r>
            <a:r>
              <a:rPr lang="it-IT" b="1" dirty="0" smtClean="0"/>
              <a:t>coraggio</a:t>
            </a:r>
            <a:r>
              <a:rPr lang="it-IT" dirty="0" smtClean="0"/>
              <a:t>) e quella dei </a:t>
            </a:r>
            <a:r>
              <a:rPr lang="it-IT" b="1" dirty="0" smtClean="0"/>
              <a:t>lavoratori o produttori</a:t>
            </a:r>
            <a:r>
              <a:rPr lang="it-IT" dirty="0" smtClean="0"/>
              <a:t> che non ha una propria virtù, poiché la </a:t>
            </a:r>
            <a:r>
              <a:rPr lang="it-IT" b="1" dirty="0" smtClean="0"/>
              <a:t>temperanza </a:t>
            </a:r>
            <a:r>
              <a:rPr lang="it-IT" dirty="0" smtClean="0"/>
              <a:t>è una virtù comune a tutte le classi.</a:t>
            </a:r>
            <a:br>
              <a:rPr lang="it-IT" dirty="0" smtClean="0"/>
            </a:br>
            <a:r>
              <a:rPr lang="it-IT" dirty="0" smtClean="0"/>
              <a:t>Nello Stato come nell’uomo singolo la giustizia si avrà quando ogni parte dell’anima svolgerà soltanto la propria funzione.</a:t>
            </a:r>
            <a:endParaRPr lang="it-IT" b="1" i="1" dirty="0"/>
          </a:p>
        </p:txBody>
      </p:sp>
      <p:sp>
        <p:nvSpPr>
          <p:cNvPr id="3" name="Titolo 2"/>
          <p:cNvSpPr>
            <a:spLocks noGrp="1"/>
          </p:cNvSpPr>
          <p:nvPr>
            <p:ph type="title"/>
          </p:nvPr>
        </p:nvSpPr>
        <p:spPr/>
        <p:txBody>
          <a:bodyPr>
            <a:noAutofit/>
          </a:bodyPr>
          <a:lstStyle/>
          <a:p>
            <a:r>
              <a:rPr lang="it-IT" sz="2200" dirty="0" smtClean="0"/>
              <a:t>Lo STATO E IL COMPITO DEL FILOSOFO</a:t>
            </a:r>
            <a:endParaRPr lang="it-IT" sz="2200" dirty="0"/>
          </a:p>
        </p:txBody>
      </p:sp>
    </p:spTree>
    <p:extLst>
      <p:ext uri="{BB962C8B-B14F-4D97-AF65-F5344CB8AC3E}">
        <p14:creationId xmlns:p14="http://schemas.microsoft.com/office/powerpoint/2010/main" val="348237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5" y="1340768"/>
            <a:ext cx="8280920" cy="5468564"/>
          </a:xfrm>
          <a:prstGeom prst="rect">
            <a:avLst/>
          </a:prstGeom>
        </p:spPr>
      </p:pic>
      <p:sp>
        <p:nvSpPr>
          <p:cNvPr id="2" name="Segnaposto contenuto 1"/>
          <p:cNvSpPr>
            <a:spLocks noGrp="1"/>
          </p:cNvSpPr>
          <p:nvPr>
            <p:ph sz="quarter" idx="13"/>
          </p:nvPr>
        </p:nvSpPr>
        <p:spPr/>
        <p:txBody>
          <a:bodyPr/>
          <a:lstStyle/>
          <a:p>
            <a:r>
              <a:rPr lang="it-IT" dirty="0" smtClean="0">
                <a:solidFill>
                  <a:schemeClr val="bg1"/>
                </a:solidFill>
              </a:rPr>
              <a:t>Affinché lo Stato funzioni bene e la giustizia sia realizzata, Paltone suggerisce l’eliminazione della proprietà privata e la comunanza dei beni per le classi superiori. I custodi dovranno avere case piccole e cibo semplice, vivere come un accampamento e mangiare insieme; L’oro e l’argento saranno proibiti, in quanto lo scopo della città è il bene di tutti e non la felicità di una classe.</a:t>
            </a:r>
            <a:br>
              <a:rPr lang="it-IT" dirty="0" smtClean="0">
                <a:solidFill>
                  <a:schemeClr val="bg1"/>
                </a:solidFill>
              </a:rPr>
            </a:br>
            <a:r>
              <a:rPr lang="it-IT" dirty="0" smtClean="0">
                <a:solidFill>
                  <a:schemeClr val="bg1"/>
                </a:solidFill>
              </a:rPr>
              <a:t>Quello di Platone si presenta come un comunismo, che tuttavia non riguarda tutta la società, poiché la terza classe non viene esclusa dalle ricchezze.</a:t>
            </a:r>
            <a:br>
              <a:rPr lang="it-IT" dirty="0" smtClean="0">
                <a:solidFill>
                  <a:schemeClr val="bg1"/>
                </a:solidFill>
              </a:rPr>
            </a:br>
            <a:r>
              <a:rPr lang="it-IT" dirty="0" smtClean="0">
                <a:solidFill>
                  <a:schemeClr val="bg1"/>
                </a:solidFill>
              </a:rPr>
              <a:t>La classe al potere non avrà famiglia, e i governanti dovranno avere in comune anche le donne; Anch’esse dovranno godere di una completa uguaglianza.</a:t>
            </a:r>
            <a:br>
              <a:rPr lang="it-IT" dirty="0" smtClean="0">
                <a:solidFill>
                  <a:schemeClr val="bg1"/>
                </a:solidFill>
              </a:rPr>
            </a:br>
            <a:r>
              <a:rPr lang="it-IT" dirty="0" smtClean="0">
                <a:solidFill>
                  <a:schemeClr val="bg1"/>
                </a:solidFill>
              </a:rPr>
              <a:t>Le unioni matrimoniali saranno temporanee e verranno volti alla procreazione di figli sani. Tutti i bambini saranno tolti fin dalla nascita ai loro genitori e non dovranno conoscere le loro origini, solo in questo modo si vivrà come in una grande e solida famiglia.</a:t>
            </a:r>
          </a:p>
        </p:txBody>
      </p:sp>
      <p:sp>
        <p:nvSpPr>
          <p:cNvPr id="3" name="Titolo 2"/>
          <p:cNvSpPr>
            <a:spLocks noGrp="1"/>
          </p:cNvSpPr>
          <p:nvPr>
            <p:ph type="title"/>
          </p:nvPr>
        </p:nvSpPr>
        <p:spPr/>
        <p:txBody>
          <a:bodyPr>
            <a:noAutofit/>
          </a:bodyPr>
          <a:lstStyle/>
          <a:p>
            <a:r>
              <a:rPr lang="it-IT" sz="2400" dirty="0" smtClean="0"/>
              <a:t>Il COMUNISMO PLATONICO</a:t>
            </a:r>
            <a:endParaRPr lang="it-IT" sz="2400" dirty="0"/>
          </a:p>
        </p:txBody>
      </p:sp>
    </p:spTree>
    <p:extLst>
      <p:ext uri="{BB962C8B-B14F-4D97-AF65-F5344CB8AC3E}">
        <p14:creationId xmlns:p14="http://schemas.microsoft.com/office/powerpoint/2010/main" val="60591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down)">
                                      <p:cBhvr>
                                        <p:cTn id="1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a:xfrm>
            <a:off x="0" y="1844824"/>
            <a:ext cx="9036496" cy="1080120"/>
          </a:xfrm>
        </p:spPr>
        <p:txBody>
          <a:bodyPr>
            <a:normAutofit fontScale="92500"/>
          </a:bodyPr>
          <a:lstStyle/>
          <a:p>
            <a:r>
              <a:rPr lang="it-IT" dirty="0" smtClean="0"/>
              <a:t>Platone è consapevole che lo Stato che descrive non è presente «in alcun luogo sulla terra», ma rimane comunque persuaso che esso rappresenti un modello ideale, in riferimento al quale è possibile giudicare gli Stati esistenti. Varie infatti sono le degenerazioni:</a:t>
            </a:r>
            <a:endParaRPr lang="it-IT" dirty="0"/>
          </a:p>
        </p:txBody>
      </p:sp>
      <p:sp>
        <p:nvSpPr>
          <p:cNvPr id="3" name="Titolo 2"/>
          <p:cNvSpPr>
            <a:spLocks noGrp="1"/>
          </p:cNvSpPr>
          <p:nvPr>
            <p:ph type="title"/>
          </p:nvPr>
        </p:nvSpPr>
        <p:spPr/>
        <p:txBody>
          <a:bodyPr/>
          <a:lstStyle/>
          <a:p>
            <a:r>
              <a:rPr lang="it-IT" dirty="0" smtClean="0"/>
              <a:t>LE DEGENERZIONI DELLO STATO</a:t>
            </a:r>
            <a:endParaRPr lang="it-IT" dirty="0"/>
          </a:p>
        </p:txBody>
      </p:sp>
      <p:sp>
        <p:nvSpPr>
          <p:cNvPr id="4" name="CasellaDiTesto 3"/>
          <p:cNvSpPr txBox="1"/>
          <p:nvPr/>
        </p:nvSpPr>
        <p:spPr>
          <a:xfrm>
            <a:off x="808348" y="3009263"/>
            <a:ext cx="7056784" cy="923330"/>
          </a:xfrm>
          <a:prstGeom prst="rect">
            <a:avLst/>
          </a:prstGeom>
          <a:noFill/>
        </p:spPr>
        <p:txBody>
          <a:bodyPr wrap="square" rtlCol="0">
            <a:spAutoFit/>
          </a:bodyPr>
          <a:lstStyle/>
          <a:p>
            <a:pPr marL="342900" indent="-342900">
              <a:buFont typeface="Wingdings" pitchFamily="2" charset="2"/>
              <a:buChar char="v"/>
            </a:pPr>
            <a:r>
              <a:rPr lang="it-IT" b="1" dirty="0" smtClean="0"/>
              <a:t>Timocrazia, </a:t>
            </a:r>
            <a:r>
              <a:rPr lang="it-IT" dirty="0" smtClean="0"/>
              <a:t>governo fondato sull’onore, che nasce quando i governatori si appropriano di terre e di case;  a esse corrisponde l’uomo ambizioso e amante degli onori, ma diffidente verso i sapienti.</a:t>
            </a:r>
            <a:endParaRPr lang="it-IT" dirty="0"/>
          </a:p>
        </p:txBody>
      </p:sp>
      <p:sp>
        <p:nvSpPr>
          <p:cNvPr id="5" name="CasellaDiTesto 4"/>
          <p:cNvSpPr txBox="1"/>
          <p:nvPr/>
        </p:nvSpPr>
        <p:spPr>
          <a:xfrm>
            <a:off x="808348" y="3946329"/>
            <a:ext cx="7128792" cy="923330"/>
          </a:xfrm>
          <a:prstGeom prst="rect">
            <a:avLst/>
          </a:prstGeom>
          <a:noFill/>
        </p:spPr>
        <p:txBody>
          <a:bodyPr wrap="square" rtlCol="0">
            <a:spAutoFit/>
          </a:bodyPr>
          <a:lstStyle/>
          <a:p>
            <a:pPr marL="285750" indent="-285750">
              <a:buFont typeface="Wingdings" pitchFamily="2" charset="2"/>
              <a:buChar char="v"/>
            </a:pPr>
            <a:r>
              <a:rPr lang="it-IT" b="1" dirty="0" smtClean="0"/>
              <a:t>Oligarchia, </a:t>
            </a:r>
            <a:r>
              <a:rPr lang="it-IT" dirty="0" smtClean="0"/>
              <a:t>governo fondato sul censo, in cui comandano i ricchi; a essa corrisponde l’uomo avido di ricchezze.</a:t>
            </a:r>
            <a:r>
              <a:rPr lang="it-IT" b="1" dirty="0" smtClean="0"/>
              <a:t> </a:t>
            </a:r>
            <a:r>
              <a:rPr lang="it-IT" b="1" dirty="0"/>
              <a:t/>
            </a:r>
            <a:br>
              <a:rPr lang="it-IT" b="1" dirty="0"/>
            </a:br>
            <a:endParaRPr lang="it-IT" b="1" dirty="0"/>
          </a:p>
        </p:txBody>
      </p:sp>
      <p:sp>
        <p:nvSpPr>
          <p:cNvPr id="7" name="CasellaDiTesto 6"/>
          <p:cNvSpPr txBox="1"/>
          <p:nvPr/>
        </p:nvSpPr>
        <p:spPr>
          <a:xfrm>
            <a:off x="808348" y="4581128"/>
            <a:ext cx="6821524" cy="923330"/>
          </a:xfrm>
          <a:prstGeom prst="rect">
            <a:avLst/>
          </a:prstGeom>
          <a:noFill/>
        </p:spPr>
        <p:txBody>
          <a:bodyPr wrap="square" rtlCol="0">
            <a:spAutoFit/>
          </a:bodyPr>
          <a:lstStyle/>
          <a:p>
            <a:pPr marL="285750" indent="-285750">
              <a:buFont typeface="Wingdings" pitchFamily="2" charset="2"/>
              <a:buChar char="v"/>
            </a:pPr>
            <a:r>
              <a:rPr lang="it-IT" b="1" dirty="0" smtClean="0"/>
              <a:t>Democrazia, </a:t>
            </a:r>
            <a:r>
              <a:rPr lang="it-IT" dirty="0" smtClean="0"/>
              <a:t>nella quale i cittadini sono liberi e a ognuno di essi è concesso di fare quello che vuole; a essa corrisponde l’uomo che tende ad abbandonarsi ai sensi.</a:t>
            </a:r>
            <a:endParaRPr lang="it-IT" b="1" dirty="0"/>
          </a:p>
        </p:txBody>
      </p:sp>
      <p:sp>
        <p:nvSpPr>
          <p:cNvPr id="8" name="CasellaDiTesto 7"/>
          <p:cNvSpPr txBox="1"/>
          <p:nvPr/>
        </p:nvSpPr>
        <p:spPr>
          <a:xfrm>
            <a:off x="808348" y="5504457"/>
            <a:ext cx="6932004" cy="1200329"/>
          </a:xfrm>
          <a:prstGeom prst="rect">
            <a:avLst/>
          </a:prstGeom>
          <a:noFill/>
        </p:spPr>
        <p:txBody>
          <a:bodyPr wrap="square" rtlCol="0">
            <a:spAutoFit/>
          </a:bodyPr>
          <a:lstStyle/>
          <a:p>
            <a:pPr marL="285750" indent="-285750">
              <a:buFont typeface="Wingdings" pitchFamily="2" charset="2"/>
              <a:buChar char="v"/>
            </a:pPr>
            <a:r>
              <a:rPr lang="it-IT" dirty="0" smtClean="0"/>
              <a:t>La più bassa di tutte le forme di governo è la </a:t>
            </a:r>
            <a:r>
              <a:rPr lang="it-IT" b="1" dirty="0" smtClean="0"/>
              <a:t>tirannide</a:t>
            </a:r>
            <a:r>
              <a:rPr lang="it-IT" dirty="0" smtClean="0"/>
              <a:t>, che spesso nasce dall’eccesiva democrazia; a essa corrisponde il tiranno che per guardarsi dall’odio dei cittadini, deve circondarsi degli individui peggiori, quest’uomo è schivo delle passioni e spesso infelice.</a:t>
            </a:r>
            <a:endParaRPr lang="it-IT" dirty="0"/>
          </a:p>
        </p:txBody>
      </p:sp>
    </p:spTree>
    <p:extLst>
      <p:ext uri="{BB962C8B-B14F-4D97-AF65-F5344CB8AC3E}">
        <p14:creationId xmlns:p14="http://schemas.microsoft.com/office/powerpoint/2010/main" val="81718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par>
                          <p:cTn id="8" fill="hold">
                            <p:stCondLst>
                              <p:cond delay="2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4000"/>
                            </p:stCondLst>
                            <p:childTnLst>
                              <p:par>
                                <p:cTn id="26" presetID="26"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80">
                                          <p:stCondLst>
                                            <p:cond delay="0"/>
                                          </p:stCondLst>
                                        </p:cTn>
                                        <p:tgtEl>
                                          <p:spTgt spid="5"/>
                                        </p:tgtEl>
                                      </p:cBhvr>
                                    </p:animEffect>
                                    <p:anim calcmode="lin" valueType="num">
                                      <p:cBhvr>
                                        <p:cTn id="2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4" dur="26">
                                          <p:stCondLst>
                                            <p:cond delay="650"/>
                                          </p:stCondLst>
                                        </p:cTn>
                                        <p:tgtEl>
                                          <p:spTgt spid="5"/>
                                        </p:tgtEl>
                                      </p:cBhvr>
                                      <p:to x="100000" y="60000"/>
                                    </p:animScale>
                                    <p:animScale>
                                      <p:cBhvr>
                                        <p:cTn id="35" dur="166" decel="50000">
                                          <p:stCondLst>
                                            <p:cond delay="676"/>
                                          </p:stCondLst>
                                        </p:cTn>
                                        <p:tgtEl>
                                          <p:spTgt spid="5"/>
                                        </p:tgtEl>
                                      </p:cBhvr>
                                      <p:to x="100000" y="100000"/>
                                    </p:animScale>
                                    <p:animScale>
                                      <p:cBhvr>
                                        <p:cTn id="36" dur="26">
                                          <p:stCondLst>
                                            <p:cond delay="1312"/>
                                          </p:stCondLst>
                                        </p:cTn>
                                        <p:tgtEl>
                                          <p:spTgt spid="5"/>
                                        </p:tgtEl>
                                      </p:cBhvr>
                                      <p:to x="100000" y="80000"/>
                                    </p:animScale>
                                    <p:animScale>
                                      <p:cBhvr>
                                        <p:cTn id="37" dur="166" decel="50000">
                                          <p:stCondLst>
                                            <p:cond delay="1338"/>
                                          </p:stCondLst>
                                        </p:cTn>
                                        <p:tgtEl>
                                          <p:spTgt spid="5"/>
                                        </p:tgtEl>
                                      </p:cBhvr>
                                      <p:to x="100000" y="100000"/>
                                    </p:animScale>
                                    <p:animScale>
                                      <p:cBhvr>
                                        <p:cTn id="38" dur="26">
                                          <p:stCondLst>
                                            <p:cond delay="1642"/>
                                          </p:stCondLst>
                                        </p:cTn>
                                        <p:tgtEl>
                                          <p:spTgt spid="5"/>
                                        </p:tgtEl>
                                      </p:cBhvr>
                                      <p:to x="100000" y="90000"/>
                                    </p:animScale>
                                    <p:animScale>
                                      <p:cBhvr>
                                        <p:cTn id="39" dur="166" decel="50000">
                                          <p:stCondLst>
                                            <p:cond delay="1668"/>
                                          </p:stCondLst>
                                        </p:cTn>
                                        <p:tgtEl>
                                          <p:spTgt spid="5"/>
                                        </p:tgtEl>
                                      </p:cBhvr>
                                      <p:to x="100000" y="100000"/>
                                    </p:animScale>
                                    <p:animScale>
                                      <p:cBhvr>
                                        <p:cTn id="40" dur="26">
                                          <p:stCondLst>
                                            <p:cond delay="1808"/>
                                          </p:stCondLst>
                                        </p:cTn>
                                        <p:tgtEl>
                                          <p:spTgt spid="5"/>
                                        </p:tgtEl>
                                      </p:cBhvr>
                                      <p:to x="100000" y="95000"/>
                                    </p:animScale>
                                    <p:animScale>
                                      <p:cBhvr>
                                        <p:cTn id="41" dur="166" decel="50000">
                                          <p:stCondLst>
                                            <p:cond delay="1834"/>
                                          </p:stCondLst>
                                        </p:cTn>
                                        <p:tgtEl>
                                          <p:spTgt spid="5"/>
                                        </p:tgtEl>
                                      </p:cBhvr>
                                      <p:to x="100000" y="100000"/>
                                    </p:animScale>
                                  </p:childTnLst>
                                </p:cTn>
                              </p:par>
                            </p:childTnLst>
                          </p:cTn>
                        </p:par>
                        <p:par>
                          <p:cTn id="42" fill="hold">
                            <p:stCondLst>
                              <p:cond delay="6000"/>
                            </p:stCondLst>
                            <p:childTnLst>
                              <p:par>
                                <p:cTn id="43" presetID="26"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down)">
                                      <p:cBhvr>
                                        <p:cTn id="45" dur="580">
                                          <p:stCondLst>
                                            <p:cond delay="0"/>
                                          </p:stCondLst>
                                        </p:cTn>
                                        <p:tgtEl>
                                          <p:spTgt spid="7"/>
                                        </p:tgtEl>
                                      </p:cBhvr>
                                    </p:animEffect>
                                    <p:anim calcmode="lin" valueType="num">
                                      <p:cBhvr>
                                        <p:cTn id="4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1" dur="26">
                                          <p:stCondLst>
                                            <p:cond delay="650"/>
                                          </p:stCondLst>
                                        </p:cTn>
                                        <p:tgtEl>
                                          <p:spTgt spid="7"/>
                                        </p:tgtEl>
                                      </p:cBhvr>
                                      <p:to x="100000" y="60000"/>
                                    </p:animScale>
                                    <p:animScale>
                                      <p:cBhvr>
                                        <p:cTn id="52" dur="166" decel="50000">
                                          <p:stCondLst>
                                            <p:cond delay="676"/>
                                          </p:stCondLst>
                                        </p:cTn>
                                        <p:tgtEl>
                                          <p:spTgt spid="7"/>
                                        </p:tgtEl>
                                      </p:cBhvr>
                                      <p:to x="100000" y="100000"/>
                                    </p:animScale>
                                    <p:animScale>
                                      <p:cBhvr>
                                        <p:cTn id="53" dur="26">
                                          <p:stCondLst>
                                            <p:cond delay="1312"/>
                                          </p:stCondLst>
                                        </p:cTn>
                                        <p:tgtEl>
                                          <p:spTgt spid="7"/>
                                        </p:tgtEl>
                                      </p:cBhvr>
                                      <p:to x="100000" y="80000"/>
                                    </p:animScale>
                                    <p:animScale>
                                      <p:cBhvr>
                                        <p:cTn id="54" dur="166" decel="50000">
                                          <p:stCondLst>
                                            <p:cond delay="1338"/>
                                          </p:stCondLst>
                                        </p:cTn>
                                        <p:tgtEl>
                                          <p:spTgt spid="7"/>
                                        </p:tgtEl>
                                      </p:cBhvr>
                                      <p:to x="100000" y="100000"/>
                                    </p:animScale>
                                    <p:animScale>
                                      <p:cBhvr>
                                        <p:cTn id="55" dur="26">
                                          <p:stCondLst>
                                            <p:cond delay="1642"/>
                                          </p:stCondLst>
                                        </p:cTn>
                                        <p:tgtEl>
                                          <p:spTgt spid="7"/>
                                        </p:tgtEl>
                                      </p:cBhvr>
                                      <p:to x="100000" y="90000"/>
                                    </p:animScale>
                                    <p:animScale>
                                      <p:cBhvr>
                                        <p:cTn id="56" dur="166" decel="50000">
                                          <p:stCondLst>
                                            <p:cond delay="1668"/>
                                          </p:stCondLst>
                                        </p:cTn>
                                        <p:tgtEl>
                                          <p:spTgt spid="7"/>
                                        </p:tgtEl>
                                      </p:cBhvr>
                                      <p:to x="100000" y="100000"/>
                                    </p:animScale>
                                    <p:animScale>
                                      <p:cBhvr>
                                        <p:cTn id="57" dur="26">
                                          <p:stCondLst>
                                            <p:cond delay="1808"/>
                                          </p:stCondLst>
                                        </p:cTn>
                                        <p:tgtEl>
                                          <p:spTgt spid="7"/>
                                        </p:tgtEl>
                                      </p:cBhvr>
                                      <p:to x="100000" y="95000"/>
                                    </p:animScale>
                                    <p:animScale>
                                      <p:cBhvr>
                                        <p:cTn id="58" dur="166" decel="50000">
                                          <p:stCondLst>
                                            <p:cond delay="1834"/>
                                          </p:stCondLst>
                                        </p:cTn>
                                        <p:tgtEl>
                                          <p:spTgt spid="7"/>
                                        </p:tgtEl>
                                      </p:cBhvr>
                                      <p:to x="100000" y="100000"/>
                                    </p:animScale>
                                  </p:childTnLst>
                                </p:cTn>
                              </p:par>
                            </p:childTnLst>
                          </p:cTn>
                        </p:par>
                        <p:par>
                          <p:cTn id="59" fill="hold">
                            <p:stCondLst>
                              <p:cond delay="8000"/>
                            </p:stCondLst>
                            <p:childTnLst>
                              <p:par>
                                <p:cTn id="60" presetID="26" presetClass="entr" presetSubtype="0" fill="hold" grpId="0"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down)">
                                      <p:cBhvr>
                                        <p:cTn id="62" dur="580">
                                          <p:stCondLst>
                                            <p:cond delay="0"/>
                                          </p:stCondLst>
                                        </p:cTn>
                                        <p:tgtEl>
                                          <p:spTgt spid="8"/>
                                        </p:tgtEl>
                                      </p:cBhvr>
                                    </p:animEffect>
                                    <p:anim calcmode="lin" valueType="num">
                                      <p:cBhvr>
                                        <p:cTn id="6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8" dur="26">
                                          <p:stCondLst>
                                            <p:cond delay="650"/>
                                          </p:stCondLst>
                                        </p:cTn>
                                        <p:tgtEl>
                                          <p:spTgt spid="8"/>
                                        </p:tgtEl>
                                      </p:cBhvr>
                                      <p:to x="100000" y="60000"/>
                                    </p:animScale>
                                    <p:animScale>
                                      <p:cBhvr>
                                        <p:cTn id="69" dur="166" decel="50000">
                                          <p:stCondLst>
                                            <p:cond delay="676"/>
                                          </p:stCondLst>
                                        </p:cTn>
                                        <p:tgtEl>
                                          <p:spTgt spid="8"/>
                                        </p:tgtEl>
                                      </p:cBhvr>
                                      <p:to x="100000" y="100000"/>
                                    </p:animScale>
                                    <p:animScale>
                                      <p:cBhvr>
                                        <p:cTn id="70" dur="26">
                                          <p:stCondLst>
                                            <p:cond delay="1312"/>
                                          </p:stCondLst>
                                        </p:cTn>
                                        <p:tgtEl>
                                          <p:spTgt spid="8"/>
                                        </p:tgtEl>
                                      </p:cBhvr>
                                      <p:to x="100000" y="80000"/>
                                    </p:animScale>
                                    <p:animScale>
                                      <p:cBhvr>
                                        <p:cTn id="71" dur="166" decel="50000">
                                          <p:stCondLst>
                                            <p:cond delay="1338"/>
                                          </p:stCondLst>
                                        </p:cTn>
                                        <p:tgtEl>
                                          <p:spTgt spid="8"/>
                                        </p:tgtEl>
                                      </p:cBhvr>
                                      <p:to x="100000" y="100000"/>
                                    </p:animScale>
                                    <p:animScale>
                                      <p:cBhvr>
                                        <p:cTn id="72" dur="26">
                                          <p:stCondLst>
                                            <p:cond delay="1642"/>
                                          </p:stCondLst>
                                        </p:cTn>
                                        <p:tgtEl>
                                          <p:spTgt spid="8"/>
                                        </p:tgtEl>
                                      </p:cBhvr>
                                      <p:to x="100000" y="90000"/>
                                    </p:animScale>
                                    <p:animScale>
                                      <p:cBhvr>
                                        <p:cTn id="73" dur="166" decel="50000">
                                          <p:stCondLst>
                                            <p:cond delay="1668"/>
                                          </p:stCondLst>
                                        </p:cTn>
                                        <p:tgtEl>
                                          <p:spTgt spid="8"/>
                                        </p:tgtEl>
                                      </p:cBhvr>
                                      <p:to x="100000" y="100000"/>
                                    </p:animScale>
                                    <p:animScale>
                                      <p:cBhvr>
                                        <p:cTn id="74" dur="26">
                                          <p:stCondLst>
                                            <p:cond delay="1808"/>
                                          </p:stCondLst>
                                        </p:cTn>
                                        <p:tgtEl>
                                          <p:spTgt spid="8"/>
                                        </p:tgtEl>
                                      </p:cBhvr>
                                      <p:to x="100000" y="95000"/>
                                    </p:animScale>
                                    <p:animScale>
                                      <p:cBhvr>
                                        <p:cTn id="75"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5013177"/>
            <a:ext cx="7560840" cy="1844824"/>
          </a:xfrm>
          <a:prstGeom prst="rect">
            <a:avLst/>
          </a:prstGeom>
        </p:spPr>
      </p:pic>
      <p:sp>
        <p:nvSpPr>
          <p:cNvPr id="2" name="Segnaposto contenuto 1"/>
          <p:cNvSpPr>
            <a:spLocks noGrp="1"/>
          </p:cNvSpPr>
          <p:nvPr>
            <p:ph sz="quarter" idx="13"/>
          </p:nvPr>
        </p:nvSpPr>
        <p:spPr>
          <a:xfrm>
            <a:off x="0" y="2020823"/>
            <a:ext cx="9036496" cy="3114649"/>
          </a:xfrm>
        </p:spPr>
        <p:txBody>
          <a:bodyPr>
            <a:normAutofit fontScale="92500" lnSpcReduction="20000"/>
          </a:bodyPr>
          <a:lstStyle/>
          <a:p>
            <a:r>
              <a:rPr lang="it-IT" sz="1700" dirty="0" smtClean="0"/>
              <a:t>Immaginiamo che vi siano degli schivi incatenati in una caverna costretti a guardare solo davanti a sé. Sul fondo della caverna si riflettono immagini di statuette che sporgono al di sopra di un muro alla spalle dei prigionieri e che raffigurano tutti i generi di cose. Dietro il muro si muovono i portatori delle statuette e più in là brilla un fuoco che rende possibile il proiettarsi delle immagini sul fondo. I prigionieri scambiano quelle ombre per la realtà. Ma se uno di essi riuscisse a liberarsi dalle catene, si volterebbe e capirebbe che esse non sono la realtà, e se riuscisse a salire la caverna capirebbe che la realtà non sono nemmeno le statuette. Dapprima abbagliato da tanta luce, non riuscirà a distinguere gli oggetti e cercherà di guardarli riflessi nelle acque, solo dopo li scruterà direttamente. Ovviamente, lo schiavo vorrebbe rimanere sempre là, ma vorrebbe anche far partecipare ad esso i suoi vecchi compagni di schiavitù, anche se tornasse nella caverna i suoi occhi sarebbe offuscati dall’oscurità e non saprebbe distinguere le ombre. Allora sarebbe deriso dai compagni, accusandolo di avere gli occhi guasti, e infine infastiditi dal suo tentativo di portarli alla luce del sole lo ucciderebbero. La caverna </a:t>
            </a:r>
            <a:r>
              <a:rPr lang="it-IT" sz="1600" dirty="0" smtClean="0"/>
              <a:t>rappresenta il mondo sensibile e lo schiavo il filosofo, il suo ritorno nella caverna significa porre ciò che si è visto a disposizione della comunità, dovrà dunque riabituarsi alla luce della caverna e riconoscere i caratteri di ciascuna immagine. Solo così lo Stato potrà essere governato da gente sveglia. L’uccisone dello schiavo è collegata all’uccisione di Socrate.</a:t>
            </a:r>
            <a:endParaRPr lang="it-IT" sz="1600" dirty="0"/>
          </a:p>
        </p:txBody>
      </p:sp>
      <p:sp>
        <p:nvSpPr>
          <p:cNvPr id="3" name="Titolo 2"/>
          <p:cNvSpPr>
            <a:spLocks noGrp="1"/>
          </p:cNvSpPr>
          <p:nvPr>
            <p:ph type="title"/>
          </p:nvPr>
        </p:nvSpPr>
        <p:spPr/>
        <p:txBody>
          <a:bodyPr/>
          <a:lstStyle/>
          <a:p>
            <a:r>
              <a:rPr lang="it-IT" dirty="0" smtClean="0"/>
              <a:t>Il mito della caverna</a:t>
            </a:r>
            <a:endParaRPr lang="it-IT" dirty="0"/>
          </a:p>
        </p:txBody>
      </p:sp>
    </p:spTree>
    <p:extLst>
      <p:ext uri="{BB962C8B-B14F-4D97-AF65-F5344CB8AC3E}">
        <p14:creationId xmlns:p14="http://schemas.microsoft.com/office/powerpoint/2010/main" val="126536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par>
                          <p:cTn id="11" fill="hold">
                            <p:stCondLst>
                              <p:cond delay="1000"/>
                            </p:stCondLst>
                            <p:childTnLst>
                              <p:par>
                                <p:cTn id="12" presetID="21" presetClass="entr" presetSubtype="1"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a:xfrm>
            <a:off x="611560" y="3573016"/>
            <a:ext cx="7787208" cy="2992352"/>
          </a:xfrm>
        </p:spPr>
        <p:txBody>
          <a:bodyPr/>
          <a:lstStyle/>
          <a:p>
            <a:r>
              <a:rPr lang="it-IT" dirty="0" smtClean="0"/>
              <a:t>Nei suoi scritti non accenna mai ai suoi viaggi tranne quello che fece nell’Italia meridionale, e in particolare a Siracusa dove strinse amicizia con Dione, cognato del tiranno della città. Si dice che per opera di costui, Platone sia stato venduto come schiavo. Fu riscattato da </a:t>
            </a:r>
            <a:r>
              <a:rPr lang="it-IT" dirty="0" err="1" smtClean="0"/>
              <a:t>Anniceride</a:t>
            </a:r>
            <a:r>
              <a:rPr lang="it-IT" dirty="0" smtClean="0"/>
              <a:t> di Cirene, ma il denaro del riscatto fu rifiutato quando si seppe di chi si trattava e servì alla fondazione dell’</a:t>
            </a:r>
            <a:r>
              <a:rPr lang="it-IT" b="1" dirty="0" smtClean="0"/>
              <a:t>Accademia</a:t>
            </a:r>
            <a:r>
              <a:rPr lang="it-IT" dirty="0" smtClean="0"/>
              <a:t>, cioè della scuola di Platone sorta nel ginnasio aperto da </a:t>
            </a:r>
            <a:r>
              <a:rPr lang="it-IT" dirty="0" err="1" smtClean="0"/>
              <a:t>Accademo</a:t>
            </a:r>
            <a:r>
              <a:rPr lang="it-IT" dirty="0" smtClean="0"/>
              <a:t> ad Atene e organizzata sul modello delle comunità pitagoriche, ovvero come un «tiaso», ossia un’associazione religiosa.</a:t>
            </a:r>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76200"/>
            <a:ext cx="8928992" cy="3348372"/>
          </a:xfrm>
          <a:prstGeom prst="rect">
            <a:avLst/>
          </a:prstGeom>
        </p:spPr>
      </p:pic>
    </p:spTree>
    <p:extLst>
      <p:ext uri="{BB962C8B-B14F-4D97-AF65-F5344CB8AC3E}">
        <p14:creationId xmlns:p14="http://schemas.microsoft.com/office/powerpoint/2010/main" val="34983495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125" accel="50000" decel="50000" autoRev="1" fill="hold">
                                          <p:stCondLst>
                                            <p:cond delay="0"/>
                                          </p:stCondLst>
                                        </p:cTn>
                                        <p:tgtEl>
                                          <p:spTgt spid="2">
                                            <p:txEl>
                                              <p:pRg st="0" end="0"/>
                                            </p:txEl>
                                          </p:spTgt>
                                        </p:tgtEl>
                                        <p:attrNameLst>
                                          <p:attrName>ppt_x</p:attrName>
                                          <p:attrName>ppt_y</p:attrName>
                                        </p:attrNameLst>
                                      </p:cBhvr>
                                    </p:animMotion>
                                    <p:animRot by="1500000">
                                      <p:cBhvr>
                                        <p:cTn id="7" dur="63" fill="hold">
                                          <p:stCondLst>
                                            <p:cond delay="0"/>
                                          </p:stCondLst>
                                        </p:cTn>
                                        <p:tgtEl>
                                          <p:spTgt spid="2">
                                            <p:txEl>
                                              <p:pRg st="0" end="0"/>
                                            </p:txEl>
                                          </p:spTgt>
                                        </p:tgtEl>
                                        <p:attrNameLst>
                                          <p:attrName>r</p:attrName>
                                        </p:attrNameLst>
                                      </p:cBhvr>
                                    </p:animRot>
                                    <p:animRot by="-1500000">
                                      <p:cBhvr>
                                        <p:cTn id="8" dur="63" fill="hold">
                                          <p:stCondLst>
                                            <p:cond delay="63"/>
                                          </p:stCondLst>
                                        </p:cTn>
                                        <p:tgtEl>
                                          <p:spTgt spid="2">
                                            <p:txEl>
                                              <p:pRg st="0" end="0"/>
                                            </p:txEl>
                                          </p:spTgt>
                                        </p:tgtEl>
                                        <p:attrNameLst>
                                          <p:attrName>r</p:attrName>
                                        </p:attrNameLst>
                                      </p:cBhvr>
                                    </p:animRot>
                                    <p:animRot by="-1500000">
                                      <p:cBhvr>
                                        <p:cTn id="9" dur="63" fill="hold">
                                          <p:stCondLst>
                                            <p:cond delay="125"/>
                                          </p:stCondLst>
                                        </p:cTn>
                                        <p:tgtEl>
                                          <p:spTgt spid="2">
                                            <p:txEl>
                                              <p:pRg st="0" end="0"/>
                                            </p:txEl>
                                          </p:spTgt>
                                        </p:tgtEl>
                                        <p:attrNameLst>
                                          <p:attrName>r</p:attrName>
                                        </p:attrNameLst>
                                      </p:cBhvr>
                                    </p:animRot>
                                    <p:animRot by="1500000">
                                      <p:cBhvr>
                                        <p:cTn id="10" dur="63" fill="hold">
                                          <p:stCondLst>
                                            <p:cond delay="188"/>
                                          </p:stCondLst>
                                        </p:cTn>
                                        <p:tgtEl>
                                          <p:spTgt spid="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32923"/>
            <a:ext cx="3851920" cy="1739930"/>
          </a:xfrm>
          <a:prstGeom prst="rect">
            <a:avLst/>
          </a:prstGeom>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0029" y="4221088"/>
            <a:ext cx="1922471" cy="2530432"/>
          </a:xfrm>
          <a:prstGeom prst="rect">
            <a:avLst/>
          </a:prstGeom>
        </p:spPr>
      </p:pic>
      <p:sp>
        <p:nvSpPr>
          <p:cNvPr id="2" name="Segnaposto contenuto 1"/>
          <p:cNvSpPr>
            <a:spLocks noGrp="1"/>
          </p:cNvSpPr>
          <p:nvPr>
            <p:ph sz="quarter" idx="13"/>
          </p:nvPr>
        </p:nvSpPr>
        <p:spPr>
          <a:xfrm>
            <a:off x="395536" y="1412776"/>
            <a:ext cx="8229600" cy="4075176"/>
          </a:xfrm>
        </p:spPr>
        <p:txBody>
          <a:bodyPr>
            <a:noAutofit/>
          </a:bodyPr>
          <a:lstStyle/>
          <a:p>
            <a:r>
              <a:rPr lang="it-IT" sz="3100" dirty="0" smtClean="0"/>
              <a:t>Platone è il primo filosofo di cui ci siano rimaste tutte le opere: l’Apologia di Socrate, 34 dialoghi e 13 lettere. La sua attività letteraria può essere suddivisa in tre periodi:</a:t>
            </a:r>
          </a:p>
          <a:p>
            <a:pPr marL="342900" indent="-342900">
              <a:buFont typeface="Wingdings" panose="05000000000000000000" pitchFamily="2" charset="2"/>
              <a:buChar char="v"/>
            </a:pPr>
            <a:r>
              <a:rPr lang="it-IT" sz="3100" b="1" dirty="0" smtClean="0"/>
              <a:t>Primo periodo </a:t>
            </a:r>
            <a:r>
              <a:rPr lang="it-IT" sz="3100" dirty="0" smtClean="0"/>
              <a:t>(</a:t>
            </a:r>
            <a:r>
              <a:rPr lang="it-IT" sz="3100" b="1" dirty="0" smtClean="0"/>
              <a:t>scritti giovanili</a:t>
            </a:r>
            <a:r>
              <a:rPr lang="it-IT" sz="3100" dirty="0" smtClean="0"/>
              <a:t>): Apologia, </a:t>
            </a:r>
            <a:r>
              <a:rPr lang="it-IT" sz="3100" dirty="0" err="1" smtClean="0"/>
              <a:t>Critone</a:t>
            </a:r>
            <a:r>
              <a:rPr lang="it-IT" sz="3100" dirty="0" smtClean="0"/>
              <a:t>, Repubblica I, </a:t>
            </a:r>
            <a:r>
              <a:rPr lang="it-IT" sz="3100" dirty="0" err="1" smtClean="0"/>
              <a:t>Protagora</a:t>
            </a:r>
            <a:r>
              <a:rPr lang="it-IT" sz="3100" dirty="0" smtClean="0"/>
              <a:t>;</a:t>
            </a:r>
          </a:p>
          <a:p>
            <a:pPr marL="342900" indent="-342900">
              <a:buFont typeface="Wingdings" panose="05000000000000000000" pitchFamily="2" charset="2"/>
              <a:buChar char="v"/>
            </a:pPr>
            <a:r>
              <a:rPr lang="it-IT" sz="3100" b="1" dirty="0" smtClean="0"/>
              <a:t>Secondo periodo </a:t>
            </a:r>
            <a:r>
              <a:rPr lang="it-IT" sz="3100" dirty="0" smtClean="0"/>
              <a:t>(</a:t>
            </a:r>
            <a:r>
              <a:rPr lang="it-IT" sz="3100" b="1" dirty="0" smtClean="0"/>
              <a:t>scritti della maturità</a:t>
            </a:r>
            <a:r>
              <a:rPr lang="it-IT" sz="3100" dirty="0" smtClean="0"/>
              <a:t>): </a:t>
            </a:r>
            <a:r>
              <a:rPr lang="it-IT" sz="3100" dirty="0" err="1" smtClean="0"/>
              <a:t>Menone</a:t>
            </a:r>
            <a:r>
              <a:rPr lang="it-IT" sz="3100" dirty="0" smtClean="0"/>
              <a:t>, Fedone, Simposio, Fedro;</a:t>
            </a:r>
          </a:p>
          <a:p>
            <a:pPr marL="342900" indent="-342900">
              <a:buFont typeface="Wingdings" panose="05000000000000000000" pitchFamily="2" charset="2"/>
              <a:buChar char="v"/>
            </a:pPr>
            <a:r>
              <a:rPr lang="it-IT" sz="3100" b="1" dirty="0" smtClean="0"/>
              <a:t>Terzo periodo </a:t>
            </a:r>
            <a:r>
              <a:rPr lang="it-IT" sz="3100" dirty="0" smtClean="0"/>
              <a:t>(</a:t>
            </a:r>
            <a:r>
              <a:rPr lang="it-IT" sz="3100" b="1" dirty="0" smtClean="0"/>
              <a:t>scritti della vecchiaia</a:t>
            </a:r>
            <a:r>
              <a:rPr lang="it-IT" sz="3100" dirty="0" smtClean="0"/>
              <a:t>): Parmenide, </a:t>
            </a:r>
            <a:r>
              <a:rPr lang="it-IT" sz="3100" dirty="0" err="1" smtClean="0"/>
              <a:t>Teeteto</a:t>
            </a:r>
            <a:r>
              <a:rPr lang="it-IT" sz="3100" dirty="0" smtClean="0"/>
              <a:t>, Sofista, </a:t>
            </a:r>
            <a:r>
              <a:rPr lang="it-IT" sz="3100" dirty="0" err="1" smtClean="0"/>
              <a:t>Timeo</a:t>
            </a:r>
            <a:r>
              <a:rPr lang="it-IT" sz="3100" dirty="0" smtClean="0"/>
              <a:t>, </a:t>
            </a:r>
            <a:r>
              <a:rPr lang="it-IT" sz="3100" dirty="0" err="1" smtClean="0"/>
              <a:t>Crizia</a:t>
            </a:r>
            <a:r>
              <a:rPr lang="it-IT" sz="3100" dirty="0" smtClean="0"/>
              <a:t>, Leggi.</a:t>
            </a:r>
            <a:endParaRPr lang="it-IT" sz="3100" dirty="0"/>
          </a:p>
        </p:txBody>
      </p:sp>
    </p:spTree>
    <p:extLst>
      <p:ext uri="{BB962C8B-B14F-4D97-AF65-F5344CB8AC3E}">
        <p14:creationId xmlns:p14="http://schemas.microsoft.com/office/powerpoint/2010/main" val="355533018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par>
                                <p:cTn id="20" presetID="21" presetClass="entr" presetSubtype="1"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a:xfrm>
            <a:off x="107504" y="1916832"/>
            <a:ext cx="5194920" cy="5080584"/>
          </a:xfrm>
        </p:spPr>
        <p:txBody>
          <a:bodyPr>
            <a:normAutofit/>
          </a:bodyPr>
          <a:lstStyle/>
          <a:p>
            <a:r>
              <a:rPr lang="it-IT" dirty="0" smtClean="0"/>
              <a:t>Platone utilizza il dialogo nei suoi scritti per due principali motivi:</a:t>
            </a:r>
          </a:p>
          <a:p>
            <a:pPr marL="342900" indent="-342900">
              <a:buFont typeface="Wingdings" panose="05000000000000000000" pitchFamily="2" charset="2"/>
              <a:buChar char="v"/>
            </a:pPr>
            <a:r>
              <a:rPr lang="it-IT" dirty="0" smtClean="0"/>
              <a:t>Rappresenta un atto di fedeltà verso il silenzio letterario di Socrate: i quali rappresentano la concezione della filosofia come sapere «aperto» ;</a:t>
            </a:r>
          </a:p>
          <a:p>
            <a:pPr marL="342900" indent="-342900">
              <a:buFont typeface="Wingdings" panose="05000000000000000000" pitchFamily="2" charset="2"/>
              <a:buChar char="v"/>
            </a:pPr>
            <a:r>
              <a:rPr lang="it-IT" dirty="0" smtClean="0"/>
              <a:t>È l’unico mezzo attraverso il quale si possa esprimere e comunicare agli altri l’indagine filosofica.</a:t>
            </a:r>
          </a:p>
          <a:p>
            <a:r>
              <a:rPr lang="it-IT" dirty="0" smtClean="0"/>
              <a:t>Grazie ad esso, egli riuscì a praticare la filosofia come una ricerca inesauribile di una verità che l’uomo non potrà mai possedere totalmente, ma sulla quale dovrà sempre continuare a interrogarsi.</a:t>
            </a:r>
          </a:p>
        </p:txBody>
      </p:sp>
      <p:sp>
        <p:nvSpPr>
          <p:cNvPr id="3" name="Titolo 2"/>
          <p:cNvSpPr>
            <a:spLocks noGrp="1"/>
          </p:cNvSpPr>
          <p:nvPr>
            <p:ph type="title"/>
          </p:nvPr>
        </p:nvSpPr>
        <p:spPr/>
        <p:txBody>
          <a:bodyPr>
            <a:normAutofit/>
          </a:bodyPr>
          <a:lstStyle/>
          <a:p>
            <a:r>
              <a:rPr lang="it-IT" sz="3200" dirty="0" smtClean="0">
                <a:latin typeface="Batang" panose="02030600000101010101" pitchFamily="18" charset="-127"/>
                <a:ea typeface="Batang" panose="02030600000101010101" pitchFamily="18" charset="-127"/>
              </a:rPr>
              <a:t>Dialogo </a:t>
            </a:r>
            <a:endParaRPr lang="it-IT" sz="3200" dirty="0">
              <a:latin typeface="Batang" panose="02030600000101010101" pitchFamily="18" charset="-127"/>
              <a:ea typeface="Batang" panose="02030600000101010101" pitchFamily="18" charset="-127"/>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1916833"/>
            <a:ext cx="3231616" cy="4392488"/>
          </a:xfrm>
          <a:prstGeom prst="rect">
            <a:avLst/>
          </a:prstGeom>
        </p:spPr>
      </p:pic>
    </p:spTree>
    <p:extLst>
      <p:ext uri="{BB962C8B-B14F-4D97-AF65-F5344CB8AC3E}">
        <p14:creationId xmlns:p14="http://schemas.microsoft.com/office/powerpoint/2010/main" val="32935839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grpId="0"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75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3" dur="750" fill="hold"/>
                                        <p:tgtEl>
                                          <p:spTgt spid="2">
                                            <p:txEl>
                                              <p:pRg st="3" end="3"/>
                                            </p:txEl>
                                          </p:spTgt>
                                        </p:tgtEl>
                                        <p:attrNameLst>
                                          <p:attrName>ppt_y</p:attrName>
                                        </p:attrNameLst>
                                      </p:cBhvr>
                                      <p:tavLst>
                                        <p:tav tm="0">
                                          <p:val>
                                            <p:strVal val="1+#ppt_h/2"/>
                                          </p:val>
                                        </p:tav>
                                        <p:tav tm="100000">
                                          <p:val>
                                            <p:strVal val="#ppt_y"/>
                                          </p:val>
                                        </p:tav>
                                      </p:tavLst>
                                    </p:anim>
                                  </p:childTnLst>
                                </p:cTn>
                              </p:par>
                              <p:par>
                                <p:cTn id="24" presetID="22" presetClass="entr" presetSubtype="4"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a:xfrm>
            <a:off x="107504" y="1772816"/>
            <a:ext cx="4974379" cy="7704856"/>
          </a:xfrm>
        </p:spPr>
        <p:txBody>
          <a:bodyPr>
            <a:normAutofit/>
          </a:bodyPr>
          <a:lstStyle/>
          <a:p>
            <a:r>
              <a:rPr lang="it-IT" sz="2200" dirty="0" smtClean="0"/>
              <a:t>Un’altra delle caratteristiche dell’opera platonica è l’uso dei «</a:t>
            </a:r>
            <a:r>
              <a:rPr lang="it-IT" sz="2200" b="1" dirty="0" smtClean="0"/>
              <a:t>miti</a:t>
            </a:r>
            <a:r>
              <a:rPr lang="it-IT" sz="2200" dirty="0" smtClean="0"/>
              <a:t>», ossia racconti fantastici attraverso cui vengono esposti concetti e dottrine filosofiche. Vi sono due significati fondamentali per i quali egli utilizza il mito:</a:t>
            </a:r>
          </a:p>
          <a:p>
            <a:pPr marL="342900" indent="-342900">
              <a:buFont typeface="Wingdings" panose="05000000000000000000" pitchFamily="2" charset="2"/>
              <a:buChar char="v"/>
            </a:pPr>
            <a:r>
              <a:rPr lang="it-IT" sz="2200" dirty="0" smtClean="0"/>
              <a:t>Strumento didattico-espositivo attraverso il quale il filosofo comunica in maniera più accessibile e intuitiva all’interlocutore;</a:t>
            </a:r>
          </a:p>
          <a:p>
            <a:pPr marL="342900" indent="-342900">
              <a:buFont typeface="Wingdings" panose="05000000000000000000" pitchFamily="2" charset="2"/>
              <a:buChar char="v"/>
            </a:pPr>
            <a:r>
              <a:rPr lang="it-IT" sz="2200" dirty="0" smtClean="0"/>
              <a:t>Mezzo di cui il filosofo si avvale per parlare di realtà al di là dei limiti entro i quali l’indagine razionale deve contenersi.</a:t>
            </a:r>
          </a:p>
          <a:p>
            <a:endParaRPr lang="it-IT" sz="2200" dirty="0"/>
          </a:p>
        </p:txBody>
      </p:sp>
      <p:sp>
        <p:nvSpPr>
          <p:cNvPr id="3" name="Titolo 2"/>
          <p:cNvSpPr>
            <a:spLocks noGrp="1"/>
          </p:cNvSpPr>
          <p:nvPr>
            <p:ph type="title"/>
          </p:nvPr>
        </p:nvSpPr>
        <p:spPr/>
        <p:txBody>
          <a:bodyPr>
            <a:normAutofit/>
          </a:bodyPr>
          <a:lstStyle/>
          <a:p>
            <a:r>
              <a:rPr lang="it-IT" sz="3200" dirty="0" smtClean="0">
                <a:latin typeface="Batang" panose="02030600000101010101" pitchFamily="18" charset="-127"/>
                <a:ea typeface="Batang" panose="02030600000101010101" pitchFamily="18" charset="-127"/>
              </a:rPr>
              <a:t>mito</a:t>
            </a:r>
            <a:endParaRPr lang="it-IT" sz="3200" dirty="0">
              <a:latin typeface="Batang" panose="02030600000101010101" pitchFamily="18" charset="-127"/>
              <a:ea typeface="Batang" panose="02030600000101010101" pitchFamily="18" charset="-127"/>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3284984"/>
            <a:ext cx="3508042" cy="3240360"/>
          </a:xfrm>
          <a:prstGeom prst="rect">
            <a:avLst/>
          </a:prstGeom>
        </p:spPr>
      </p:pic>
    </p:spTree>
    <p:extLst>
      <p:ext uri="{BB962C8B-B14F-4D97-AF65-F5344CB8AC3E}">
        <p14:creationId xmlns:p14="http://schemas.microsoft.com/office/powerpoint/2010/main" val="1688826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childTnLst>
                          </p:cTn>
                        </p:par>
                        <p:par>
                          <p:cTn id="14" fill="hold">
                            <p:stCondLst>
                              <p:cond delay="2000"/>
                            </p:stCondLst>
                            <p:childTnLst>
                              <p:par>
                                <p:cTn id="15" presetID="26"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80">
                                          <p:stCondLst>
                                            <p:cond delay="0"/>
                                          </p:stCondLst>
                                        </p:cTn>
                                        <p:tgtEl>
                                          <p:spTgt spid="4"/>
                                        </p:tgtEl>
                                      </p:cBhvr>
                                    </p:animEffect>
                                    <p:anim calcmode="lin" valueType="num">
                                      <p:cBhvr>
                                        <p:cTn id="1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tgtEl>
                                      </p:cBhvr>
                                      <p:to x="100000" y="60000"/>
                                    </p:animScale>
                                    <p:animScale>
                                      <p:cBhvr>
                                        <p:cTn id="24" dur="166" decel="50000">
                                          <p:stCondLst>
                                            <p:cond delay="676"/>
                                          </p:stCondLst>
                                        </p:cTn>
                                        <p:tgtEl>
                                          <p:spTgt spid="4"/>
                                        </p:tgtEl>
                                      </p:cBhvr>
                                      <p:to x="100000" y="100000"/>
                                    </p:animScale>
                                    <p:animScale>
                                      <p:cBhvr>
                                        <p:cTn id="25" dur="26">
                                          <p:stCondLst>
                                            <p:cond delay="1312"/>
                                          </p:stCondLst>
                                        </p:cTn>
                                        <p:tgtEl>
                                          <p:spTgt spid="4"/>
                                        </p:tgtEl>
                                      </p:cBhvr>
                                      <p:to x="100000" y="80000"/>
                                    </p:animScale>
                                    <p:animScale>
                                      <p:cBhvr>
                                        <p:cTn id="26" dur="166" decel="50000">
                                          <p:stCondLst>
                                            <p:cond delay="1338"/>
                                          </p:stCondLst>
                                        </p:cTn>
                                        <p:tgtEl>
                                          <p:spTgt spid="4"/>
                                        </p:tgtEl>
                                      </p:cBhvr>
                                      <p:to x="100000" y="100000"/>
                                    </p:animScale>
                                    <p:animScale>
                                      <p:cBhvr>
                                        <p:cTn id="27" dur="26">
                                          <p:stCondLst>
                                            <p:cond delay="1642"/>
                                          </p:stCondLst>
                                        </p:cTn>
                                        <p:tgtEl>
                                          <p:spTgt spid="4"/>
                                        </p:tgtEl>
                                      </p:cBhvr>
                                      <p:to x="100000" y="90000"/>
                                    </p:animScale>
                                    <p:animScale>
                                      <p:cBhvr>
                                        <p:cTn id="28" dur="166" decel="50000">
                                          <p:stCondLst>
                                            <p:cond delay="1668"/>
                                          </p:stCondLst>
                                        </p:cTn>
                                        <p:tgtEl>
                                          <p:spTgt spid="4"/>
                                        </p:tgtEl>
                                      </p:cBhvr>
                                      <p:to x="100000" y="100000"/>
                                    </p:animScale>
                                    <p:animScale>
                                      <p:cBhvr>
                                        <p:cTn id="29" dur="26">
                                          <p:stCondLst>
                                            <p:cond delay="1808"/>
                                          </p:stCondLst>
                                        </p:cTn>
                                        <p:tgtEl>
                                          <p:spTgt spid="4"/>
                                        </p:tgtEl>
                                      </p:cBhvr>
                                      <p:to x="100000" y="95000"/>
                                    </p:animScale>
                                    <p:animScale>
                                      <p:cBhvr>
                                        <p:cTn id="3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1960" y="3690684"/>
            <a:ext cx="4788024" cy="3147885"/>
          </a:xfrm>
          <a:prstGeom prst="rect">
            <a:avLst/>
          </a:prstGeom>
        </p:spPr>
      </p:pic>
      <p:sp>
        <p:nvSpPr>
          <p:cNvPr id="2" name="Segnaposto contenuto 1"/>
          <p:cNvSpPr>
            <a:spLocks noGrp="1"/>
          </p:cNvSpPr>
          <p:nvPr>
            <p:ph sz="quarter" idx="13"/>
          </p:nvPr>
        </p:nvSpPr>
        <p:spPr/>
        <p:txBody>
          <a:bodyPr>
            <a:normAutofit/>
          </a:bodyPr>
          <a:lstStyle/>
          <a:p>
            <a:r>
              <a:rPr lang="it-IT" sz="2200" dirty="0" smtClean="0"/>
              <a:t>Il primo periodo dell’attività filosofica di Platone è dedicato all’illustrazione e alla difesa degli insegnamenti di Socrate. L’Apologia di Socrate e il </a:t>
            </a:r>
            <a:r>
              <a:rPr lang="it-IT" sz="2200" dirty="0" err="1" smtClean="0"/>
              <a:t>Critone</a:t>
            </a:r>
            <a:r>
              <a:rPr lang="it-IT" sz="2200" dirty="0"/>
              <a:t> </a:t>
            </a:r>
            <a:r>
              <a:rPr lang="it-IT" sz="2200" dirty="0" smtClean="0"/>
              <a:t>chiariscono l’atteggiamento di Socrate davanti all’accusa. La prima è un’esaltazione della vita di Socrate consacrata alla ricerca filosofica; il secondo, invece, presenta Socrate difronte al dilemma: o accettare la morte per il rispetto che l’uomo giusto deve alle leggi o accogliere la proposta di fuggire dal carcere. L’accettazione della morte è l’ultima prova della serietà del suo messaggio.</a:t>
            </a:r>
            <a:endParaRPr lang="it-IT" sz="2200" dirty="0"/>
          </a:p>
        </p:txBody>
      </p:sp>
      <p:sp>
        <p:nvSpPr>
          <p:cNvPr id="3" name="Titolo 2"/>
          <p:cNvSpPr>
            <a:spLocks noGrp="1"/>
          </p:cNvSpPr>
          <p:nvPr>
            <p:ph type="title"/>
          </p:nvPr>
        </p:nvSpPr>
        <p:spPr/>
        <p:txBody>
          <a:bodyPr>
            <a:noAutofit/>
          </a:bodyPr>
          <a:lstStyle/>
          <a:p>
            <a:r>
              <a:rPr lang="it-IT" sz="2400" dirty="0" smtClean="0">
                <a:latin typeface="Batang" panose="02030600000101010101" pitchFamily="18" charset="-127"/>
                <a:ea typeface="Batang" panose="02030600000101010101" pitchFamily="18" charset="-127"/>
              </a:rPr>
              <a:t>La difesa di Socrate</a:t>
            </a:r>
            <a:endParaRPr lang="it-IT" sz="2400" dirty="0">
              <a:latin typeface="Batang" panose="02030600000101010101" pitchFamily="18" charset="-127"/>
              <a:ea typeface="Batang" panose="02030600000101010101" pitchFamily="18" charset="-127"/>
            </a:endParaRPr>
          </a:p>
        </p:txBody>
      </p:sp>
      <p:sp>
        <p:nvSpPr>
          <p:cNvPr id="5" name="CasellaDiTesto 4"/>
          <p:cNvSpPr txBox="1"/>
          <p:nvPr/>
        </p:nvSpPr>
        <p:spPr>
          <a:xfrm>
            <a:off x="23486" y="5459610"/>
            <a:ext cx="5976664" cy="1384995"/>
          </a:xfrm>
          <a:prstGeom prst="rect">
            <a:avLst/>
          </a:prstGeom>
          <a:noFill/>
        </p:spPr>
        <p:txBody>
          <a:bodyPr wrap="square" rtlCol="0">
            <a:spAutoFit/>
          </a:bodyPr>
          <a:lstStyle/>
          <a:p>
            <a:r>
              <a:rPr lang="it-IT" sz="2800" b="1" dirty="0" smtClean="0"/>
              <a:t>«Una vita senza ricerca non è degna di essere vissuta dall’uomo.» </a:t>
            </a:r>
          </a:p>
          <a:p>
            <a:r>
              <a:rPr lang="it-IT" sz="2800" b="1" dirty="0" smtClean="0"/>
              <a:t>-</a:t>
            </a:r>
            <a:r>
              <a:rPr lang="it-IT" sz="2800" b="1" i="1" dirty="0" smtClean="0"/>
              <a:t>Apologia di Socrate, 38</a:t>
            </a:r>
            <a:endParaRPr lang="it-IT" sz="2800" b="1" i="1" dirty="0"/>
          </a:p>
        </p:txBody>
      </p:sp>
    </p:spTree>
    <p:extLst>
      <p:ext uri="{BB962C8B-B14F-4D97-AF65-F5344CB8AC3E}">
        <p14:creationId xmlns:p14="http://schemas.microsoft.com/office/powerpoint/2010/main" val="38213871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31"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par>
                                <p:cTn id="16" presetID="31"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p:txBody>
          <a:bodyPr>
            <a:noAutofit/>
          </a:bodyPr>
          <a:lstStyle/>
          <a:p>
            <a:r>
              <a:rPr lang="it-IT" sz="2200" dirty="0" smtClean="0"/>
              <a:t>Durante la battaglia antisofistica di Platone, egli giunge a sviluppare la teoria delle idee. Alla base di essa vi è l’approfondimento del concetto di scienza. In antitesi ai sofisti, Platone ritiene che la scienza debba avere i caratteri della stabilità e dell’immutabilità, ovvero della perfezione. Egli ritiene che la mente sia uno «specchio» di ciò che esiste: in base al realismo gnoseologico, si chiede quale sarà l’oggetto della scienza, o  meglio, l’oggetto del concetto. Esclude a priori che siano le cose percettibili dai sensi, poiché mutabili e imperfette. Dunque, non possono che essere le idee, entità immutabili e perfette che esistono per proprio conto formando una zona d’essere diversa dalla nostra, «</a:t>
            </a:r>
            <a:r>
              <a:rPr lang="it-IT" sz="2200" b="1" dirty="0" smtClean="0">
                <a:hlinkClick r:id="rId2" action="ppaction://hlinksldjump"/>
              </a:rPr>
              <a:t>iperuranio</a:t>
            </a:r>
            <a:r>
              <a:rPr lang="it-IT" sz="2200" b="1" dirty="0" smtClean="0"/>
              <a:t>»</a:t>
            </a:r>
            <a:r>
              <a:rPr lang="it-IT" sz="2200" dirty="0" smtClean="0"/>
              <a:t> che indica una regione a-spaziale e immateriale al di là del cielo.</a:t>
            </a:r>
          </a:p>
          <a:p>
            <a:r>
              <a:rPr lang="it-IT" sz="2200" b="1" dirty="0" smtClean="0"/>
              <a:t>Le cose sono copie o imitazioni imperfette delle idee.</a:t>
            </a:r>
            <a:endParaRPr lang="it-IT" sz="2200" b="1" dirty="0"/>
          </a:p>
        </p:txBody>
      </p:sp>
      <p:sp>
        <p:nvSpPr>
          <p:cNvPr id="3" name="Titolo 2"/>
          <p:cNvSpPr>
            <a:spLocks noGrp="1"/>
          </p:cNvSpPr>
          <p:nvPr>
            <p:ph type="title"/>
          </p:nvPr>
        </p:nvSpPr>
        <p:spPr/>
        <p:txBody>
          <a:bodyPr>
            <a:normAutofit/>
          </a:bodyPr>
          <a:lstStyle/>
          <a:p>
            <a:r>
              <a:rPr lang="it-IT" sz="2800" dirty="0" smtClean="0"/>
              <a:t>Teoria delle idee</a:t>
            </a:r>
            <a:endParaRPr lang="it-IT" sz="2800" dirty="0"/>
          </a:p>
        </p:txBody>
      </p:sp>
    </p:spTree>
    <p:extLst>
      <p:ext uri="{BB962C8B-B14F-4D97-AF65-F5344CB8AC3E}">
        <p14:creationId xmlns:p14="http://schemas.microsoft.com/office/powerpoint/2010/main" val="253084727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riangolo isoscele 4"/>
          <p:cNvSpPr/>
          <p:nvPr/>
        </p:nvSpPr>
        <p:spPr>
          <a:xfrm>
            <a:off x="1691680" y="1620033"/>
            <a:ext cx="6048672" cy="482453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 name="CasellaDiTesto 3"/>
          <p:cNvSpPr txBox="1"/>
          <p:nvPr/>
        </p:nvSpPr>
        <p:spPr>
          <a:xfrm>
            <a:off x="4031316" y="1916832"/>
            <a:ext cx="2376264" cy="646331"/>
          </a:xfrm>
          <a:prstGeom prst="rect">
            <a:avLst/>
          </a:prstGeom>
          <a:noFill/>
        </p:spPr>
        <p:txBody>
          <a:bodyPr wrap="square" rtlCol="0">
            <a:spAutoFit/>
          </a:bodyPr>
          <a:lstStyle/>
          <a:p>
            <a:r>
              <a:rPr lang="it-IT" sz="3600" dirty="0" smtClean="0"/>
              <a:t>BENE</a:t>
            </a:r>
            <a:endParaRPr lang="it-IT" sz="3600" dirty="0"/>
          </a:p>
        </p:txBody>
      </p:sp>
      <p:sp>
        <p:nvSpPr>
          <p:cNvPr id="6" name="CasellaDiTesto 5"/>
          <p:cNvSpPr txBox="1"/>
          <p:nvPr/>
        </p:nvSpPr>
        <p:spPr>
          <a:xfrm>
            <a:off x="3059832" y="2930095"/>
            <a:ext cx="3744416" cy="646331"/>
          </a:xfrm>
          <a:prstGeom prst="rect">
            <a:avLst/>
          </a:prstGeom>
          <a:noFill/>
        </p:spPr>
        <p:txBody>
          <a:bodyPr wrap="square" rtlCol="0">
            <a:spAutoFit/>
          </a:bodyPr>
          <a:lstStyle/>
          <a:p>
            <a:r>
              <a:rPr lang="it-IT" dirty="0" smtClean="0"/>
              <a:t>IDEE-VALORI (giustizia, bellezza, virtù, etc..)</a:t>
            </a:r>
            <a:endParaRPr lang="it-IT" dirty="0"/>
          </a:p>
        </p:txBody>
      </p:sp>
      <p:cxnSp>
        <p:nvCxnSpPr>
          <p:cNvPr id="8" name="Connettore 1 7"/>
          <p:cNvCxnSpPr/>
          <p:nvPr/>
        </p:nvCxnSpPr>
        <p:spPr>
          <a:xfrm>
            <a:off x="3707904" y="2708920"/>
            <a:ext cx="19442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a:off x="1691680" y="5517232"/>
            <a:ext cx="58326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CasellaDiTesto 19"/>
          <p:cNvSpPr txBox="1"/>
          <p:nvPr/>
        </p:nvSpPr>
        <p:spPr>
          <a:xfrm>
            <a:off x="3057809" y="3570636"/>
            <a:ext cx="2952328" cy="923330"/>
          </a:xfrm>
          <a:prstGeom prst="rect">
            <a:avLst/>
          </a:prstGeom>
          <a:noFill/>
        </p:spPr>
        <p:txBody>
          <a:bodyPr wrap="square" rtlCol="0">
            <a:spAutoFit/>
          </a:bodyPr>
          <a:lstStyle/>
          <a:p>
            <a:r>
              <a:rPr lang="it-IT" dirty="0" smtClean="0"/>
              <a:t>IDEE MATEMATICHE (entità dell’aritmetica e della geometria)</a:t>
            </a:r>
            <a:endParaRPr lang="it-IT" dirty="0"/>
          </a:p>
        </p:txBody>
      </p:sp>
      <p:sp>
        <p:nvSpPr>
          <p:cNvPr id="21" name="CasellaDiTesto 20"/>
          <p:cNvSpPr txBox="1"/>
          <p:nvPr/>
        </p:nvSpPr>
        <p:spPr>
          <a:xfrm>
            <a:off x="2290676" y="4480464"/>
            <a:ext cx="5282728" cy="369332"/>
          </a:xfrm>
          <a:prstGeom prst="rect">
            <a:avLst/>
          </a:prstGeom>
          <a:noFill/>
        </p:spPr>
        <p:txBody>
          <a:bodyPr wrap="none" rtlCol="0">
            <a:spAutoFit/>
          </a:bodyPr>
          <a:lstStyle/>
          <a:p>
            <a:r>
              <a:rPr lang="it-IT" dirty="0" smtClean="0"/>
              <a:t>IDEE DI COSE NATURALI (umanità, </a:t>
            </a:r>
            <a:r>
              <a:rPr lang="it-IT" dirty="0" err="1" smtClean="0"/>
              <a:t>cavallinità</a:t>
            </a:r>
            <a:r>
              <a:rPr lang="it-IT" dirty="0" smtClean="0"/>
              <a:t>, etc..)</a:t>
            </a:r>
            <a:endParaRPr lang="it-IT" dirty="0"/>
          </a:p>
        </p:txBody>
      </p:sp>
      <p:sp>
        <p:nvSpPr>
          <p:cNvPr id="24" name="CasellaDiTesto 23"/>
          <p:cNvSpPr txBox="1"/>
          <p:nvPr/>
        </p:nvSpPr>
        <p:spPr>
          <a:xfrm>
            <a:off x="2356138" y="5013176"/>
            <a:ext cx="4647747" cy="369332"/>
          </a:xfrm>
          <a:prstGeom prst="rect">
            <a:avLst/>
          </a:prstGeom>
          <a:noFill/>
        </p:spPr>
        <p:txBody>
          <a:bodyPr wrap="none" rtlCol="0">
            <a:spAutoFit/>
          </a:bodyPr>
          <a:lstStyle/>
          <a:p>
            <a:r>
              <a:rPr lang="it-IT" dirty="0" smtClean="0"/>
              <a:t>IDEE DI COSE ARTIFICIALI (</a:t>
            </a:r>
            <a:r>
              <a:rPr lang="it-IT" dirty="0" err="1" smtClean="0"/>
              <a:t>letto,sedia</a:t>
            </a:r>
            <a:r>
              <a:rPr lang="it-IT" dirty="0" smtClean="0"/>
              <a:t>, etc..)</a:t>
            </a:r>
            <a:endParaRPr lang="it-IT" dirty="0"/>
          </a:p>
        </p:txBody>
      </p:sp>
      <p:sp>
        <p:nvSpPr>
          <p:cNvPr id="25" name="CasellaDiTesto 24"/>
          <p:cNvSpPr txBox="1"/>
          <p:nvPr/>
        </p:nvSpPr>
        <p:spPr>
          <a:xfrm>
            <a:off x="166717" y="655821"/>
            <a:ext cx="9026589" cy="646331"/>
          </a:xfrm>
          <a:prstGeom prst="rect">
            <a:avLst/>
          </a:prstGeom>
          <a:noFill/>
        </p:spPr>
        <p:txBody>
          <a:bodyPr wrap="square" rtlCol="0">
            <a:spAutoFit/>
          </a:bodyPr>
          <a:lstStyle/>
          <a:p>
            <a:r>
              <a:rPr lang="it-IT" b="1" dirty="0" smtClean="0"/>
              <a:t>L’idea platonica è il modello unico e perfetto delle cose molteplici e imperfette del nostro mondo.</a:t>
            </a:r>
            <a:endParaRPr lang="it-IT" b="1" dirty="0"/>
          </a:p>
        </p:txBody>
      </p:sp>
      <p:sp>
        <p:nvSpPr>
          <p:cNvPr id="2" name="CasellaDiTesto 1"/>
          <p:cNvSpPr txBox="1"/>
          <p:nvPr/>
        </p:nvSpPr>
        <p:spPr>
          <a:xfrm>
            <a:off x="1691145" y="33809"/>
            <a:ext cx="6324167" cy="707886"/>
          </a:xfrm>
          <a:prstGeom prst="rect">
            <a:avLst/>
          </a:prstGeom>
          <a:noFill/>
        </p:spPr>
        <p:txBody>
          <a:bodyPr wrap="none" rtlCol="0">
            <a:spAutoFit/>
          </a:bodyPr>
          <a:lstStyle/>
          <a:p>
            <a:r>
              <a:rPr lang="it-IT" sz="4000" b="1" dirty="0" smtClean="0"/>
              <a:t>IL MONDO DELLE IDEE</a:t>
            </a:r>
            <a:endParaRPr lang="it-IT" sz="4000" b="1" dirty="0"/>
          </a:p>
        </p:txBody>
      </p:sp>
      <p:sp>
        <p:nvSpPr>
          <p:cNvPr id="3" name="CasellaDiTesto 2"/>
          <p:cNvSpPr txBox="1"/>
          <p:nvPr/>
        </p:nvSpPr>
        <p:spPr>
          <a:xfrm>
            <a:off x="3347864" y="5805264"/>
            <a:ext cx="3456384" cy="369332"/>
          </a:xfrm>
          <a:prstGeom prst="rect">
            <a:avLst/>
          </a:prstGeom>
          <a:noFill/>
        </p:spPr>
        <p:txBody>
          <a:bodyPr wrap="square" rtlCol="0">
            <a:spAutoFit/>
          </a:bodyPr>
          <a:lstStyle/>
          <a:p>
            <a:r>
              <a:rPr lang="it-IT" dirty="0" smtClean="0"/>
              <a:t>COSE DEL MONDO</a:t>
            </a:r>
            <a:endParaRPr lang="it-IT" dirty="0"/>
          </a:p>
        </p:txBody>
      </p:sp>
      <p:sp>
        <p:nvSpPr>
          <p:cNvPr id="7" name="CasellaDiTesto 6"/>
          <p:cNvSpPr txBox="1"/>
          <p:nvPr/>
        </p:nvSpPr>
        <p:spPr>
          <a:xfrm>
            <a:off x="3189539" y="6444569"/>
            <a:ext cx="2836930" cy="369332"/>
          </a:xfrm>
          <a:prstGeom prst="rect">
            <a:avLst/>
          </a:prstGeom>
          <a:noFill/>
        </p:spPr>
        <p:txBody>
          <a:bodyPr wrap="none" rtlCol="0">
            <a:spAutoFit/>
          </a:bodyPr>
          <a:lstStyle/>
          <a:p>
            <a:r>
              <a:rPr lang="it-IT" dirty="0" smtClean="0"/>
              <a:t>MATERIA PRIMORDIALE</a:t>
            </a:r>
            <a:endParaRPr lang="it-IT" dirty="0"/>
          </a:p>
        </p:txBody>
      </p:sp>
    </p:spTree>
    <p:extLst>
      <p:ext uri="{BB962C8B-B14F-4D97-AF65-F5344CB8AC3E}">
        <p14:creationId xmlns:p14="http://schemas.microsoft.com/office/powerpoint/2010/main" val="3767690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0" grpId="0"/>
      <p:bldP spid="21" grpId="0"/>
      <p:bldP spid="24" grpId="0"/>
      <p:bldP spid="3"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509</TotalTime>
  <Words>2790</Words>
  <Application>Microsoft Office PowerPoint</Application>
  <PresentationFormat>Presentazione su schermo (4:3)</PresentationFormat>
  <Paragraphs>127</Paragraphs>
  <Slides>25</Slides>
  <Notes>0</Notes>
  <HiddenSlides>11</HiddenSlides>
  <MMClips>0</MMClips>
  <ScaleCrop>false</ScaleCrop>
  <HeadingPairs>
    <vt:vector size="6" baseType="variant">
      <vt:variant>
        <vt:lpstr>Tema</vt:lpstr>
      </vt:variant>
      <vt:variant>
        <vt:i4>1</vt:i4>
      </vt:variant>
      <vt:variant>
        <vt:lpstr>Titoli diapositive</vt:lpstr>
      </vt:variant>
      <vt:variant>
        <vt:i4>25</vt:i4>
      </vt:variant>
      <vt:variant>
        <vt:lpstr>Presentazioni personalizzate</vt:lpstr>
      </vt:variant>
      <vt:variant>
        <vt:i4>1</vt:i4>
      </vt:variant>
    </vt:vector>
  </HeadingPairs>
  <TitlesOfParts>
    <vt:vector size="27" baseType="lpstr">
      <vt:lpstr>BlackTie</vt:lpstr>
      <vt:lpstr>Platone</vt:lpstr>
      <vt:lpstr>Vita &amp; opere</vt:lpstr>
      <vt:lpstr>Presentazione standard di PowerPoint</vt:lpstr>
      <vt:lpstr>Presentazione standard di PowerPoint</vt:lpstr>
      <vt:lpstr>Dialogo </vt:lpstr>
      <vt:lpstr>mito</vt:lpstr>
      <vt:lpstr>La difesa di Socrate</vt:lpstr>
      <vt:lpstr>Teoria delle idee</vt:lpstr>
      <vt:lpstr>Presentazione standard di PowerPoint</vt:lpstr>
      <vt:lpstr>problematiche</vt:lpstr>
      <vt:lpstr>Duplice rapporto tra idee e cose</vt:lpstr>
      <vt:lpstr>Ultima analisi: rapporto idee-cose</vt:lpstr>
      <vt:lpstr>Il mito del demiurgo</vt:lpstr>
      <vt:lpstr>Diverse interpretazioni</vt:lpstr>
      <vt:lpstr>Presentazione standard di PowerPoint</vt:lpstr>
      <vt:lpstr>anamnesi</vt:lpstr>
      <vt:lpstr>L’immortalità dell’anima il mito di er</vt:lpstr>
      <vt:lpstr>Dottrina  dell’amore e della bellezza</vt:lpstr>
      <vt:lpstr>Mito degli androgini</vt:lpstr>
      <vt:lpstr>Mito di éros</vt:lpstr>
      <vt:lpstr>Mito della Biga alata</vt:lpstr>
      <vt:lpstr>Lo STATO E IL COMPITO DEL FILOSOFO</vt:lpstr>
      <vt:lpstr>Il COMUNISMO PLATONICO</vt:lpstr>
      <vt:lpstr>LE DEGENERZIONI DELLO STATO</vt:lpstr>
      <vt:lpstr>Il mito della caverna</vt:lpstr>
      <vt:lpstr>Presentazione personalizzata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Platone</dc:title>
  <dc:creator>Francy</dc:creator>
  <cp:lastModifiedBy>Utente</cp:lastModifiedBy>
  <cp:revision>52</cp:revision>
  <dcterms:created xsi:type="dcterms:W3CDTF">2015-04-24T15:42:41Z</dcterms:created>
  <dcterms:modified xsi:type="dcterms:W3CDTF">2015-04-26T20:47:43Z</dcterms:modified>
</cp:coreProperties>
</file>